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258" r:id="rId3"/>
    <p:sldId id="256" r:id="rId4"/>
    <p:sldId id="302" r:id="rId5"/>
    <p:sldId id="280" r:id="rId6"/>
    <p:sldId id="277" r:id="rId7"/>
    <p:sldId id="312" r:id="rId8"/>
    <p:sldId id="289" r:id="rId9"/>
    <p:sldId id="328" r:id="rId10"/>
    <p:sldId id="274" r:id="rId11"/>
    <p:sldId id="326" r:id="rId12"/>
    <p:sldId id="317" r:id="rId13"/>
    <p:sldId id="324" r:id="rId14"/>
    <p:sldId id="281" r:id="rId15"/>
    <p:sldId id="279" r:id="rId16"/>
    <p:sldId id="319" r:id="rId17"/>
    <p:sldId id="307" r:id="rId18"/>
    <p:sldId id="309" r:id="rId19"/>
    <p:sldId id="32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hammad/Downloads/network_trac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9.2178139300603298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c:v>
                </c:pt>
                <c:pt idx="2">
                  <c:v>1.15999984741</c:v>
                </c:pt>
                <c:pt idx="3">
                  <c:v>1.8999998569500001</c:v>
                </c:pt>
                <c:pt idx="4">
                  <c:v>3.3399999141699981</c:v>
                </c:pt>
                <c:pt idx="5">
                  <c:v>5.07999992371</c:v>
                </c:pt>
                <c:pt idx="6">
                  <c:v>6.2699999809299998</c:v>
                </c:pt>
                <c:pt idx="7">
                  <c:v>6.82999992371</c:v>
                </c:pt>
                <c:pt idx="8">
                  <c:v>7.4299998283399997</c:v>
                </c:pt>
                <c:pt idx="9">
                  <c:v>8.1899998188000005</c:v>
                </c:pt>
                <c:pt idx="10">
                  <c:v>8.9599997997299994</c:v>
                </c:pt>
                <c:pt idx="11">
                  <c:v>9.5999999046299997</c:v>
                </c:pt>
                <c:pt idx="12">
                  <c:v>10.149999856899999</c:v>
                </c:pt>
                <c:pt idx="13">
                  <c:v>10.8699998856</c:v>
                </c:pt>
                <c:pt idx="14">
                  <c:v>11.509999990500001</c:v>
                </c:pt>
                <c:pt idx="15">
                  <c:v>12.169999837900001</c:v>
                </c:pt>
                <c:pt idx="16">
                  <c:v>12.6599998474</c:v>
                </c:pt>
                <c:pt idx="17">
                  <c:v>13.25</c:v>
                </c:pt>
                <c:pt idx="18">
                  <c:v>13.809999942799999</c:v>
                </c:pt>
                <c:pt idx="19">
                  <c:v>14.4299998283</c:v>
                </c:pt>
                <c:pt idx="20">
                  <c:v>14.9099998474</c:v>
                </c:pt>
                <c:pt idx="21">
                  <c:v>15.599999904600001</c:v>
                </c:pt>
                <c:pt idx="22">
                  <c:v>16.029999971399999</c:v>
                </c:pt>
                <c:pt idx="23">
                  <c:v>16.549999952299999</c:v>
                </c:pt>
                <c:pt idx="24">
                  <c:v>17.169999837900001</c:v>
                </c:pt>
                <c:pt idx="25">
                  <c:v>17.8599998951</c:v>
                </c:pt>
                <c:pt idx="26">
                  <c:v>18.569999933199998</c:v>
                </c:pt>
                <c:pt idx="27">
                  <c:v>19.299999952299999</c:v>
                </c:pt>
                <c:pt idx="28">
                  <c:v>19.739999771099999</c:v>
                </c:pt>
                <c:pt idx="29">
                  <c:v>20.449999809299999</c:v>
                </c:pt>
                <c:pt idx="30">
                  <c:v>21.119999885599999</c:v>
                </c:pt>
                <c:pt idx="31">
                  <c:v>21.819999933199998</c:v>
                </c:pt>
                <c:pt idx="32">
                  <c:v>22.639999866499998</c:v>
                </c:pt>
                <c:pt idx="33">
                  <c:v>24.059999942800001</c:v>
                </c:pt>
                <c:pt idx="34">
                  <c:v>25.259999990499999</c:v>
                </c:pt>
                <c:pt idx="35">
                  <c:v>26.349999904600001</c:v>
                </c:pt>
                <c:pt idx="36">
                  <c:v>27.059999942800001</c:v>
                </c:pt>
                <c:pt idx="37">
                  <c:v>27.7099997997</c:v>
                </c:pt>
                <c:pt idx="38">
                  <c:v>28.429999828300001</c:v>
                </c:pt>
                <c:pt idx="39">
                  <c:v>29.329999923700001</c:v>
                </c:pt>
                <c:pt idx="40">
                  <c:v>30.099999904600001</c:v>
                </c:pt>
                <c:pt idx="41">
                  <c:v>30.679999828300001</c:v>
                </c:pt>
                <c:pt idx="42">
                  <c:v>31.409999847400002</c:v>
                </c:pt>
                <c:pt idx="43">
                  <c:v>32.059999942799998</c:v>
                </c:pt>
                <c:pt idx="44">
                  <c:v>32.689999818799997</c:v>
                </c:pt>
                <c:pt idx="45">
                  <c:v>33.289999961900001</c:v>
                </c:pt>
                <c:pt idx="46">
                  <c:v>33.929999828299998</c:v>
                </c:pt>
                <c:pt idx="47">
                  <c:v>34.5899999142</c:v>
                </c:pt>
                <c:pt idx="48">
                  <c:v>35.149999856900003</c:v>
                </c:pt>
                <c:pt idx="49">
                  <c:v>35.7099997997</c:v>
                </c:pt>
                <c:pt idx="50">
                  <c:v>36.319999933200002</c:v>
                </c:pt>
                <c:pt idx="51">
                  <c:v>36.969999790199999</c:v>
                </c:pt>
                <c:pt idx="52">
                  <c:v>37.549999952299999</c:v>
                </c:pt>
                <c:pt idx="53">
                  <c:v>38.129999875999999</c:v>
                </c:pt>
                <c:pt idx="54">
                  <c:v>38.719999790199999</c:v>
                </c:pt>
                <c:pt idx="55">
                  <c:v>39.289999961900001</c:v>
                </c:pt>
                <c:pt idx="56">
                  <c:v>39.949999809300003</c:v>
                </c:pt>
                <c:pt idx="57">
                  <c:v>40.549999952299999</c:v>
                </c:pt>
                <c:pt idx="58">
                  <c:v>41.029999971400002</c:v>
                </c:pt>
                <c:pt idx="59">
                  <c:v>41.279999971400002</c:v>
                </c:pt>
                <c:pt idx="60">
                  <c:v>42.069999933200002</c:v>
                </c:pt>
                <c:pt idx="61">
                  <c:v>42.669999837900001</c:v>
                </c:pt>
                <c:pt idx="62">
                  <c:v>43.279999971400002</c:v>
                </c:pt>
                <c:pt idx="63">
                  <c:v>43.539999961900001</c:v>
                </c:pt>
                <c:pt idx="64">
                  <c:v>43.759999990499999</c:v>
                </c:pt>
                <c:pt idx="65">
                  <c:v>44.069999933200002</c:v>
                </c:pt>
                <c:pt idx="66">
                  <c:v>45.719999790199999</c:v>
                </c:pt>
                <c:pt idx="67">
                  <c:v>46.5</c:v>
                </c:pt>
                <c:pt idx="68">
                  <c:v>47.029999971400002</c:v>
                </c:pt>
                <c:pt idx="69">
                  <c:v>47.869999885600002</c:v>
                </c:pt>
                <c:pt idx="70">
                  <c:v>48.719999790199999</c:v>
                </c:pt>
                <c:pt idx="71">
                  <c:v>49.969999790199999</c:v>
                </c:pt>
                <c:pt idx="72">
                  <c:v>50.629999875999999</c:v>
                </c:pt>
                <c:pt idx="73">
                  <c:v>51.419999837900001</c:v>
                </c:pt>
                <c:pt idx="74">
                  <c:v>52.359999895100003</c:v>
                </c:pt>
                <c:pt idx="75">
                  <c:v>53.189999818799997</c:v>
                </c:pt>
                <c:pt idx="76">
                  <c:v>54.199999809300003</c:v>
                </c:pt>
                <c:pt idx="77">
                  <c:v>54.969999790199999</c:v>
                </c:pt>
                <c:pt idx="78">
                  <c:v>55.829999923700001</c:v>
                </c:pt>
                <c:pt idx="79">
                  <c:v>56.559999942799998</c:v>
                </c:pt>
                <c:pt idx="80">
                  <c:v>57.289999961900001</c:v>
                </c:pt>
                <c:pt idx="81">
                  <c:v>57.909999847400002</c:v>
                </c:pt>
                <c:pt idx="82">
                  <c:v>58.619999885600002</c:v>
                </c:pt>
                <c:pt idx="83">
                  <c:v>59.269999980900003</c:v>
                </c:pt>
                <c:pt idx="84">
                  <c:v>60.049999952299999</c:v>
                </c:pt>
                <c:pt idx="85">
                  <c:v>60.679999828299998</c:v>
                </c:pt>
                <c:pt idx="86">
                  <c:v>61.579999923700001</c:v>
                </c:pt>
                <c:pt idx="87">
                  <c:v>62.039999961900001</c:v>
                </c:pt>
                <c:pt idx="88">
                  <c:v>62.609999895100003</c:v>
                </c:pt>
                <c:pt idx="89">
                  <c:v>63.289999961900001</c:v>
                </c:pt>
                <c:pt idx="90">
                  <c:v>64.029999971400002</c:v>
                </c:pt>
                <c:pt idx="91">
                  <c:v>64.699999809299996</c:v>
                </c:pt>
                <c:pt idx="92">
                  <c:v>65.289999961899994</c:v>
                </c:pt>
                <c:pt idx="93">
                  <c:v>65.719999790200006</c:v>
                </c:pt>
                <c:pt idx="94">
                  <c:v>66.809999942800005</c:v>
                </c:pt>
                <c:pt idx="95">
                  <c:v>67.719999790200006</c:v>
                </c:pt>
                <c:pt idx="96">
                  <c:v>68.479999780699998</c:v>
                </c:pt>
                <c:pt idx="97">
                  <c:v>69.199999809299996</c:v>
                </c:pt>
                <c:pt idx="98">
                  <c:v>70.049999952299999</c:v>
                </c:pt>
                <c:pt idx="99">
                  <c:v>70.869999885599995</c:v>
                </c:pt>
                <c:pt idx="100">
                  <c:v>72.199999809299996</c:v>
                </c:pt>
                <c:pt idx="101">
                  <c:v>73.869999885599995</c:v>
                </c:pt>
                <c:pt idx="102">
                  <c:v>75</c:v>
                </c:pt>
                <c:pt idx="103">
                  <c:v>75.899999856899996</c:v>
                </c:pt>
                <c:pt idx="104">
                  <c:v>76.7099997997</c:v>
                </c:pt>
                <c:pt idx="105">
                  <c:v>77.729999780699998</c:v>
                </c:pt>
                <c:pt idx="106">
                  <c:v>78.689999818798881</c:v>
                </c:pt>
                <c:pt idx="107">
                  <c:v>79.809999942800005</c:v>
                </c:pt>
                <c:pt idx="108">
                  <c:v>80.789999961899994</c:v>
                </c:pt>
                <c:pt idx="109">
                  <c:v>81.689999818798881</c:v>
                </c:pt>
                <c:pt idx="110">
                  <c:v>82.579999923700001</c:v>
                </c:pt>
                <c:pt idx="111">
                  <c:v>83.429999828299998</c:v>
                </c:pt>
                <c:pt idx="112">
                  <c:v>84.399999856899996</c:v>
                </c:pt>
                <c:pt idx="113">
                  <c:v>85.339999914200007</c:v>
                </c:pt>
                <c:pt idx="114">
                  <c:v>86.5</c:v>
                </c:pt>
                <c:pt idx="115">
                  <c:v>87.619999885599981</c:v>
                </c:pt>
                <c:pt idx="116">
                  <c:v>88.909999847400002</c:v>
                </c:pt>
                <c:pt idx="117">
                  <c:v>89.759999990500006</c:v>
                </c:pt>
                <c:pt idx="118">
                  <c:v>90.829999923700001</c:v>
                </c:pt>
                <c:pt idx="119">
                  <c:v>92.269999980899996</c:v>
                </c:pt>
                <c:pt idx="120">
                  <c:v>93.169999837899184</c:v>
                </c:pt>
                <c:pt idx="121">
                  <c:v>94.279999971400002</c:v>
                </c:pt>
                <c:pt idx="122">
                  <c:v>95.379999875999445</c:v>
                </c:pt>
                <c:pt idx="123">
                  <c:v>96.609999895100003</c:v>
                </c:pt>
                <c:pt idx="124">
                  <c:v>97.149999856899996</c:v>
                </c:pt>
                <c:pt idx="125">
                  <c:v>98.799999952299999</c:v>
                </c:pt>
                <c:pt idx="126">
                  <c:v>100.039999962</c:v>
                </c:pt>
                <c:pt idx="127">
                  <c:v>101.109999895</c:v>
                </c:pt>
                <c:pt idx="128">
                  <c:v>101.479999781</c:v>
                </c:pt>
                <c:pt idx="129">
                  <c:v>101.75999999</c:v>
                </c:pt>
                <c:pt idx="130">
                  <c:v>102.42999982800001</c:v>
                </c:pt>
                <c:pt idx="131">
                  <c:v>105.32999992400001</c:v>
                </c:pt>
                <c:pt idx="132">
                  <c:v>107.17999982800001</c:v>
                </c:pt>
                <c:pt idx="133">
                  <c:v>108.109999895</c:v>
                </c:pt>
                <c:pt idx="134">
                  <c:v>109.589999914</c:v>
                </c:pt>
                <c:pt idx="135">
                  <c:v>110.75</c:v>
                </c:pt>
                <c:pt idx="136">
                  <c:v>112.80999994299999</c:v>
                </c:pt>
                <c:pt idx="137">
                  <c:v>113.989999771</c:v>
                </c:pt>
                <c:pt idx="138">
                  <c:v>115.15999984699999</c:v>
                </c:pt>
                <c:pt idx="139">
                  <c:v>116.869999886</c:v>
                </c:pt>
                <c:pt idx="140">
                  <c:v>118.50999999</c:v>
                </c:pt>
                <c:pt idx="141">
                  <c:v>119.739999771</c:v>
                </c:pt>
                <c:pt idx="142">
                  <c:v>121.169999838</c:v>
                </c:pt>
                <c:pt idx="143">
                  <c:v>123.039999962</c:v>
                </c:pt>
                <c:pt idx="144">
                  <c:v>124.92999982800001</c:v>
                </c:pt>
                <c:pt idx="145">
                  <c:v>127.489999771</c:v>
                </c:pt>
                <c:pt idx="146">
                  <c:v>128.31999993299999</c:v>
                </c:pt>
                <c:pt idx="147">
                  <c:v>131.14999985700001</c:v>
                </c:pt>
                <c:pt idx="148">
                  <c:v>135.75999999000001</c:v>
                </c:pt>
                <c:pt idx="149">
                  <c:v>139.50999999000001</c:v>
                </c:pt>
                <c:pt idx="150">
                  <c:v>140.82999992399999</c:v>
                </c:pt>
                <c:pt idx="151">
                  <c:v>144.539999962</c:v>
                </c:pt>
                <c:pt idx="152">
                  <c:v>146.36999988599999</c:v>
                </c:pt>
                <c:pt idx="153">
                  <c:v>149.75999999000001</c:v>
                </c:pt>
                <c:pt idx="154">
                  <c:v>151.88999986600001</c:v>
                </c:pt>
                <c:pt idx="155">
                  <c:v>153.31999993299999</c:v>
                </c:pt>
                <c:pt idx="156">
                  <c:v>154.73999977099999</c:v>
                </c:pt>
                <c:pt idx="157">
                  <c:v>155.70999979999999</c:v>
                </c:pt>
                <c:pt idx="158">
                  <c:v>156.339999914</c:v>
                </c:pt>
                <c:pt idx="159">
                  <c:v>157.50999999000001</c:v>
                </c:pt>
                <c:pt idx="160">
                  <c:v>158.98999977099999</c:v>
                </c:pt>
                <c:pt idx="161">
                  <c:v>160.11999988599999</c:v>
                </c:pt>
                <c:pt idx="162">
                  <c:v>161.169999838</c:v>
                </c:pt>
                <c:pt idx="163">
                  <c:v>162.31999993299999</c:v>
                </c:pt>
                <c:pt idx="164">
                  <c:v>163.36999988599999</c:v>
                </c:pt>
                <c:pt idx="165">
                  <c:v>164.669999838</c:v>
                </c:pt>
                <c:pt idx="166">
                  <c:v>165.60999989499999</c:v>
                </c:pt>
                <c:pt idx="167">
                  <c:v>166.54999995200001</c:v>
                </c:pt>
                <c:pt idx="168">
                  <c:v>167.63999986600001</c:v>
                </c:pt>
                <c:pt idx="169">
                  <c:v>168.71999978999989</c:v>
                </c:pt>
                <c:pt idx="170">
                  <c:v>170.589999914</c:v>
                </c:pt>
                <c:pt idx="171">
                  <c:v>172.10999989499999</c:v>
                </c:pt>
                <c:pt idx="172">
                  <c:v>173.289999962</c:v>
                </c:pt>
                <c:pt idx="173">
                  <c:v>174.229999781</c:v>
                </c:pt>
                <c:pt idx="174">
                  <c:v>175.51999998100001</c:v>
                </c:pt>
                <c:pt idx="175">
                  <c:v>177.01999998100001</c:v>
                </c:pt>
                <c:pt idx="176">
                  <c:v>178.55999994300001</c:v>
                </c:pt>
                <c:pt idx="177">
                  <c:v>179.94999980899999</c:v>
                </c:pt>
                <c:pt idx="178">
                  <c:v>180.86999988599999</c:v>
                </c:pt>
                <c:pt idx="179">
                  <c:v>181.779999971</c:v>
                </c:pt>
                <c:pt idx="180">
                  <c:v>182.68999981900001</c:v>
                </c:pt>
                <c:pt idx="181">
                  <c:v>183.5</c:v>
                </c:pt>
                <c:pt idx="182">
                  <c:v>184.23999977099999</c:v>
                </c:pt>
                <c:pt idx="183">
                  <c:v>185.039999962</c:v>
                </c:pt>
                <c:pt idx="184">
                  <c:v>185.81999993299999</c:v>
                </c:pt>
                <c:pt idx="185">
                  <c:v>186.50999999000001</c:v>
                </c:pt>
                <c:pt idx="186">
                  <c:v>187.45999979999999</c:v>
                </c:pt>
                <c:pt idx="187">
                  <c:v>188.35999989499999</c:v>
                </c:pt>
                <c:pt idx="188">
                  <c:v>189.04999995200001</c:v>
                </c:pt>
                <c:pt idx="189">
                  <c:v>189.379999876</c:v>
                </c:pt>
                <c:pt idx="190">
                  <c:v>190.5</c:v>
                </c:pt>
                <c:pt idx="191">
                  <c:v>191.18999981900001</c:v>
                </c:pt>
                <c:pt idx="192">
                  <c:v>191.849999905</c:v>
                </c:pt>
                <c:pt idx="193">
                  <c:v>192.14999985700001</c:v>
                </c:pt>
                <c:pt idx="194">
                  <c:v>192.38999986600001</c:v>
                </c:pt>
                <c:pt idx="195">
                  <c:v>192.76999998100001</c:v>
                </c:pt>
                <c:pt idx="196">
                  <c:v>194.69999980899999</c:v>
                </c:pt>
                <c:pt idx="197">
                  <c:v>195.69999980899999</c:v>
                </c:pt>
                <c:pt idx="198">
                  <c:v>196.419999838</c:v>
                </c:pt>
                <c:pt idx="199">
                  <c:v>197.45999979999999</c:v>
                </c:pt>
                <c:pt idx="200">
                  <c:v>198.21999978999989</c:v>
                </c:pt>
                <c:pt idx="201">
                  <c:v>199.32999992399999</c:v>
                </c:pt>
                <c:pt idx="202">
                  <c:v>200.089999914</c:v>
                </c:pt>
                <c:pt idx="203">
                  <c:v>201.67999982800001</c:v>
                </c:pt>
                <c:pt idx="204">
                  <c:v>203.71999978999989</c:v>
                </c:pt>
                <c:pt idx="205">
                  <c:v>204.919999838</c:v>
                </c:pt>
                <c:pt idx="206">
                  <c:v>205.919999838</c:v>
                </c:pt>
                <c:pt idx="207">
                  <c:v>206.669999838</c:v>
                </c:pt>
                <c:pt idx="208">
                  <c:v>207.65999984699999</c:v>
                </c:pt>
                <c:pt idx="209">
                  <c:v>208.75</c:v>
                </c:pt>
                <c:pt idx="210">
                  <c:v>210.05999994300001</c:v>
                </c:pt>
                <c:pt idx="211">
                  <c:v>210.90999984699999</c:v>
                </c:pt>
                <c:pt idx="212">
                  <c:v>212.039999962</c:v>
                </c:pt>
                <c:pt idx="213">
                  <c:v>213.31999993299999</c:v>
                </c:pt>
                <c:pt idx="214">
                  <c:v>214.95999979999999</c:v>
                </c:pt>
                <c:pt idx="215">
                  <c:v>216.5</c:v>
                </c:pt>
                <c:pt idx="216">
                  <c:v>218.96999979</c:v>
                </c:pt>
                <c:pt idx="217">
                  <c:v>220.229999781</c:v>
                </c:pt>
                <c:pt idx="218">
                  <c:v>222.57999992399999</c:v>
                </c:pt>
                <c:pt idx="219">
                  <c:v>227.779999971</c:v>
                </c:pt>
                <c:pt idx="220">
                  <c:v>232.669999838</c:v>
                </c:pt>
                <c:pt idx="221">
                  <c:v>237.69999980899999</c:v>
                </c:pt>
                <c:pt idx="222">
                  <c:v>241.29999995200001</c:v>
                </c:pt>
                <c:pt idx="223">
                  <c:v>244.89999985700001</c:v>
                </c:pt>
                <c:pt idx="224">
                  <c:v>249.04999995200001</c:v>
                </c:pt>
                <c:pt idx="225">
                  <c:v>253.779999971</c:v>
                </c:pt>
                <c:pt idx="226">
                  <c:v>256.73999977099862</c:v>
                </c:pt>
                <c:pt idx="227">
                  <c:v>257.86999988600002</c:v>
                </c:pt>
                <c:pt idx="228">
                  <c:v>258.85999989499999</c:v>
                </c:pt>
                <c:pt idx="229">
                  <c:v>259.72999978099921</c:v>
                </c:pt>
                <c:pt idx="230">
                  <c:v>260.82999992399999</c:v>
                </c:pt>
                <c:pt idx="231">
                  <c:v>261.85999989499999</c:v>
                </c:pt>
                <c:pt idx="232">
                  <c:v>262.59999990499921</c:v>
                </c:pt>
                <c:pt idx="233">
                  <c:v>263.53999996199661</c:v>
                </c:pt>
                <c:pt idx="234">
                  <c:v>264.53999996199661</c:v>
                </c:pt>
                <c:pt idx="235">
                  <c:v>266.38999986599998</c:v>
                </c:pt>
                <c:pt idx="236">
                  <c:v>268.54999995200001</c:v>
                </c:pt>
                <c:pt idx="237">
                  <c:v>273.29999995199512</c:v>
                </c:pt>
                <c:pt idx="238">
                  <c:v>275.54999995200001</c:v>
                </c:pt>
                <c:pt idx="239">
                  <c:v>276.97999978099921</c:v>
                </c:pt>
                <c:pt idx="240">
                  <c:v>278.10999989499999</c:v>
                </c:pt>
                <c:pt idx="241">
                  <c:v>279.32999992399999</c:v>
                </c:pt>
                <c:pt idx="242">
                  <c:v>280.59999990499921</c:v>
                </c:pt>
                <c:pt idx="243">
                  <c:v>281.93999981899998</c:v>
                </c:pt>
                <c:pt idx="244">
                  <c:v>283.11999988600002</c:v>
                </c:pt>
                <c:pt idx="245">
                  <c:v>284.79999995199512</c:v>
                </c:pt>
                <c:pt idx="246">
                  <c:v>286.18999981899998</c:v>
                </c:pt>
                <c:pt idx="247">
                  <c:v>287.38999986599998</c:v>
                </c:pt>
                <c:pt idx="248">
                  <c:v>288.43999981899998</c:v>
                </c:pt>
                <c:pt idx="249">
                  <c:v>289.36999988600002</c:v>
                </c:pt>
                <c:pt idx="250">
                  <c:v>290.19999980900002</c:v>
                </c:pt>
                <c:pt idx="251">
                  <c:v>291.21999978999997</c:v>
                </c:pt>
                <c:pt idx="252">
                  <c:v>291.97999978099921</c:v>
                </c:pt>
                <c:pt idx="253">
                  <c:v>292.71999978999997</c:v>
                </c:pt>
                <c:pt idx="254">
                  <c:v>293.07999992399999</c:v>
                </c:pt>
                <c:pt idx="255">
                  <c:v>294.42999982799961</c:v>
                </c:pt>
                <c:pt idx="256">
                  <c:v>295.31999993300002</c:v>
                </c:pt>
                <c:pt idx="257">
                  <c:v>296.06999993300002</c:v>
                </c:pt>
                <c:pt idx="258">
                  <c:v>296.46999978999997</c:v>
                </c:pt>
                <c:pt idx="259">
                  <c:v>296.78999996199661</c:v>
                </c:pt>
                <c:pt idx="260">
                  <c:v>297.29999995199512</c:v>
                </c:pt>
                <c:pt idx="261">
                  <c:v>299.48999977099862</c:v>
                </c:pt>
                <c:pt idx="262">
                  <c:v>300.42999982799961</c:v>
                </c:pt>
                <c:pt idx="263">
                  <c:v>301</c:v>
                </c:pt>
                <c:pt idx="264">
                  <c:v>302.00999998999998</c:v>
                </c:pt>
                <c:pt idx="265">
                  <c:v>302.82999992399999</c:v>
                </c:pt>
              </c:numCache>
            </c:numRef>
          </c:xVal>
          <c:yVal>
            <c:numRef>
              <c:f>Sheet1!$N$1:$N$266</c:f>
              <c:numCache>
                <c:formatCode>General</c:formatCode>
                <c:ptCount val="266"/>
                <c:pt idx="1">
                  <c:v>1.36915354108</c:v>
                </c:pt>
                <c:pt idx="2">
                  <c:v>1.79363599182</c:v>
                </c:pt>
                <c:pt idx="3">
                  <c:v>1.66459534884</c:v>
                </c:pt>
                <c:pt idx="4">
                  <c:v>1.3224620355400001</c:v>
                </c:pt>
                <c:pt idx="5">
                  <c:v>0.93510163468399998</c:v>
                </c:pt>
                <c:pt idx="6">
                  <c:v>1.696543618</c:v>
                </c:pt>
                <c:pt idx="7">
                  <c:v>2.3627818574499999</c:v>
                </c:pt>
                <c:pt idx="8">
                  <c:v>2.3357825242699981</c:v>
                </c:pt>
                <c:pt idx="9">
                  <c:v>2.3336987951800001</c:v>
                </c:pt>
                <c:pt idx="10">
                  <c:v>2.2849276218600001</c:v>
                </c:pt>
                <c:pt idx="11">
                  <c:v>2.7512145454499999</c:v>
                </c:pt>
                <c:pt idx="12">
                  <c:v>2.6389849462399999</c:v>
                </c:pt>
                <c:pt idx="13">
                  <c:v>2.4916050955399971</c:v>
                </c:pt>
                <c:pt idx="14">
                  <c:v>2.591254113349998</c:v>
                </c:pt>
                <c:pt idx="15">
                  <c:v>2.7081276595700001</c:v>
                </c:pt>
                <c:pt idx="16">
                  <c:v>3.0623209876500002</c:v>
                </c:pt>
                <c:pt idx="17">
                  <c:v>2.9646307385199999</c:v>
                </c:pt>
                <c:pt idx="18">
                  <c:v>2.79222033898</c:v>
                </c:pt>
                <c:pt idx="19">
                  <c:v>2.7239772296</c:v>
                </c:pt>
                <c:pt idx="20">
                  <c:v>2.7070848329000001</c:v>
                </c:pt>
                <c:pt idx="21">
                  <c:v>2.6578729096999991</c:v>
                </c:pt>
                <c:pt idx="22">
                  <c:v>2.68104651163</c:v>
                </c:pt>
                <c:pt idx="23">
                  <c:v>2.7801690140800002</c:v>
                </c:pt>
                <c:pt idx="24">
                  <c:v>2.7677262357400001</c:v>
                </c:pt>
                <c:pt idx="25">
                  <c:v>2.6672159468399999</c:v>
                </c:pt>
                <c:pt idx="26">
                  <c:v>2.2887342995200002</c:v>
                </c:pt>
                <c:pt idx="27">
                  <c:v>2.2381645569600002</c:v>
                </c:pt>
                <c:pt idx="28">
                  <c:v>2.5097765043</c:v>
                </c:pt>
                <c:pt idx="29">
                  <c:v>2.60945104334</c:v>
                </c:pt>
                <c:pt idx="30">
                  <c:v>2.7244429065700002</c:v>
                </c:pt>
                <c:pt idx="31">
                  <c:v>2.1218259441699998</c:v>
                </c:pt>
                <c:pt idx="32">
                  <c:v>1.65292643052</c:v>
                </c:pt>
                <c:pt idx="33">
                  <c:v>1.1028459214499999</c:v>
                </c:pt>
                <c:pt idx="34">
                  <c:v>1.2510696832599999</c:v>
                </c:pt>
                <c:pt idx="35">
                  <c:v>1.6912560000000001</c:v>
                </c:pt>
                <c:pt idx="36">
                  <c:v>2.2482487725000002</c:v>
                </c:pt>
                <c:pt idx="37">
                  <c:v>2.48532363636</c:v>
                </c:pt>
                <c:pt idx="38">
                  <c:v>2.2734880763100001</c:v>
                </c:pt>
                <c:pt idx="39">
                  <c:v>1.7437118012399999</c:v>
                </c:pt>
                <c:pt idx="40">
                  <c:v>2.1769203539799999</c:v>
                </c:pt>
                <c:pt idx="41">
                  <c:v>2.5256768916199999</c:v>
                </c:pt>
                <c:pt idx="42">
                  <c:v>2.5710903426799998</c:v>
                </c:pt>
                <c:pt idx="43">
                  <c:v>2.52143369176</c:v>
                </c:pt>
                <c:pt idx="44">
                  <c:v>2.6869022556400002</c:v>
                </c:pt>
                <c:pt idx="45">
                  <c:v>2.7333385826800001</c:v>
                </c:pt>
                <c:pt idx="46">
                  <c:v>2.5117676951000001</c:v>
                </c:pt>
                <c:pt idx="47">
                  <c:v>2.6828035398200001</c:v>
                </c:pt>
                <c:pt idx="48">
                  <c:v>2.8909958159000002</c:v>
                </c:pt>
                <c:pt idx="49">
                  <c:v>2.80139055794</c:v>
                </c:pt>
                <c:pt idx="50">
                  <c:v>2.7768244274799998</c:v>
                </c:pt>
                <c:pt idx="51">
                  <c:v>2.6881010830299998</c:v>
                </c:pt>
                <c:pt idx="52">
                  <c:v>2.7042139917700001</c:v>
                </c:pt>
                <c:pt idx="53">
                  <c:v>2.7690301810900002</c:v>
                </c:pt>
                <c:pt idx="54">
                  <c:v>2.7626506985999999</c:v>
                </c:pt>
                <c:pt idx="55">
                  <c:v>2.7598811040300002</c:v>
                </c:pt>
                <c:pt idx="56">
                  <c:v>2.8025138888900001</c:v>
                </c:pt>
                <c:pt idx="57">
                  <c:v>2.8016792079199999</c:v>
                </c:pt>
                <c:pt idx="58">
                  <c:v>2.8267835051499999</c:v>
                </c:pt>
                <c:pt idx="59">
                  <c:v>2.8507500000000001</c:v>
                </c:pt>
                <c:pt idx="60">
                  <c:v>2.6653086771000001</c:v>
                </c:pt>
                <c:pt idx="61">
                  <c:v>2.73257821782</c:v>
                </c:pt>
                <c:pt idx="62">
                  <c:v>2.8207265774399999</c:v>
                </c:pt>
                <c:pt idx="63">
                  <c:v>2.89759064327</c:v>
                </c:pt>
                <c:pt idx="64">
                  <c:v>2.8845333333299998</c:v>
                </c:pt>
                <c:pt idx="65">
                  <c:v>2.9135714285700001</c:v>
                </c:pt>
                <c:pt idx="66">
                  <c:v>2.5500184615400001</c:v>
                </c:pt>
                <c:pt idx="67">
                  <c:v>2.5422840579699999</c:v>
                </c:pt>
                <c:pt idx="68">
                  <c:v>2.4910997679800002</c:v>
                </c:pt>
                <c:pt idx="69">
                  <c:v>2.182944</c:v>
                </c:pt>
                <c:pt idx="70">
                  <c:v>1.72662467192</c:v>
                </c:pt>
                <c:pt idx="71">
                  <c:v>1.5872302405500001</c:v>
                </c:pt>
                <c:pt idx="72">
                  <c:v>1.9192421052599999</c:v>
                </c:pt>
                <c:pt idx="73">
                  <c:v>1.7459042090000001</c:v>
                </c:pt>
                <c:pt idx="74">
                  <c:v>1.8251778563000001</c:v>
                </c:pt>
                <c:pt idx="75">
                  <c:v>2.0819596231499991</c:v>
                </c:pt>
                <c:pt idx="76">
                  <c:v>1.64653754081</c:v>
                </c:pt>
                <c:pt idx="77">
                  <c:v>1.8072577319600001</c:v>
                </c:pt>
                <c:pt idx="78">
                  <c:v>2.0507575360399999</c:v>
                </c:pt>
                <c:pt idx="79">
                  <c:v>2.2112574103</c:v>
                </c:pt>
                <c:pt idx="80">
                  <c:v>2.3754027993799971</c:v>
                </c:pt>
                <c:pt idx="81">
                  <c:v>2.3804990403100001</c:v>
                </c:pt>
                <c:pt idx="82">
                  <c:v>2.3840770465499999</c:v>
                </c:pt>
                <c:pt idx="83">
                  <c:v>2.4005974499099998</c:v>
                </c:pt>
                <c:pt idx="84">
                  <c:v>2.0804869565200002</c:v>
                </c:pt>
                <c:pt idx="85">
                  <c:v>1.94649907579</c:v>
                </c:pt>
                <c:pt idx="86">
                  <c:v>1.9646576019799999</c:v>
                </c:pt>
                <c:pt idx="87">
                  <c:v>2.5061956521700002</c:v>
                </c:pt>
                <c:pt idx="88">
                  <c:v>2.4933726315800002</c:v>
                </c:pt>
                <c:pt idx="89">
                  <c:v>2.4674983050799999</c:v>
                </c:pt>
                <c:pt idx="90">
                  <c:v>2.4439330289200001</c:v>
                </c:pt>
                <c:pt idx="91">
                  <c:v>2.4804607329800001</c:v>
                </c:pt>
                <c:pt idx="92">
                  <c:v>2.8347094188400002</c:v>
                </c:pt>
                <c:pt idx="93">
                  <c:v>2.57621176471</c:v>
                </c:pt>
                <c:pt idx="94">
                  <c:v>1.7963403314899999</c:v>
                </c:pt>
                <c:pt idx="95">
                  <c:v>1.9298137254900001</c:v>
                </c:pt>
                <c:pt idx="96">
                  <c:v>1.9286447761200001</c:v>
                </c:pt>
                <c:pt idx="97">
                  <c:v>1.90462794349</c:v>
                </c:pt>
                <c:pt idx="98">
                  <c:v>1.94948998665</c:v>
                </c:pt>
                <c:pt idx="99">
                  <c:v>1.8937424657499999</c:v>
                </c:pt>
                <c:pt idx="100">
                  <c:v>1.3606242960599999</c:v>
                </c:pt>
                <c:pt idx="101">
                  <c:v>0.87439847231099999</c:v>
                </c:pt>
                <c:pt idx="102">
                  <c:v>1.3130912584100001</c:v>
                </c:pt>
                <c:pt idx="103">
                  <c:v>1.77202478315</c:v>
                </c:pt>
                <c:pt idx="104">
                  <c:v>1.95772384937</c:v>
                </c:pt>
                <c:pt idx="105">
                  <c:v>1.57687179487</c:v>
                </c:pt>
                <c:pt idx="106">
                  <c:v>1.4344436701500001</c:v>
                </c:pt>
                <c:pt idx="107">
                  <c:v>1.6119531250000001</c:v>
                </c:pt>
                <c:pt idx="108">
                  <c:v>1.5915837104099999</c:v>
                </c:pt>
                <c:pt idx="109">
                  <c:v>1.7582189421900001</c:v>
                </c:pt>
                <c:pt idx="110">
                  <c:v>1.7422032622300001</c:v>
                </c:pt>
                <c:pt idx="111">
                  <c:v>1.8428548601900001</c:v>
                </c:pt>
                <c:pt idx="112">
                  <c:v>1.7244414106899999</c:v>
                </c:pt>
                <c:pt idx="113">
                  <c:v>1.62004220399</c:v>
                </c:pt>
                <c:pt idx="114">
                  <c:v>1.2292354049000001</c:v>
                </c:pt>
                <c:pt idx="115">
                  <c:v>1.4099379845</c:v>
                </c:pt>
                <c:pt idx="116">
                  <c:v>1.24724288107</c:v>
                </c:pt>
                <c:pt idx="117">
                  <c:v>1.7476702127699999</c:v>
                </c:pt>
                <c:pt idx="118">
                  <c:v>1.41149538462</c:v>
                </c:pt>
                <c:pt idx="119">
                  <c:v>1.03136214605</c:v>
                </c:pt>
                <c:pt idx="120">
                  <c:v>1.5988979089799999</c:v>
                </c:pt>
                <c:pt idx="121">
                  <c:v>1.58414916585</c:v>
                </c:pt>
                <c:pt idx="122">
                  <c:v>1.39945400593</c:v>
                </c:pt>
                <c:pt idx="123">
                  <c:v>0.967188712522</c:v>
                </c:pt>
                <c:pt idx="124">
                  <c:v>1.03663636364</c:v>
                </c:pt>
                <c:pt idx="125">
                  <c:v>1.2065112685099999</c:v>
                </c:pt>
                <c:pt idx="126">
                  <c:v>1.2083642731999999</c:v>
                </c:pt>
                <c:pt idx="127">
                  <c:v>1.5192996910400001</c:v>
                </c:pt>
                <c:pt idx="128">
                  <c:v>1.81497435897</c:v>
                </c:pt>
                <c:pt idx="129">
                  <c:v>1.7750974359</c:v>
                </c:pt>
                <c:pt idx="130">
                  <c:v>1.1429772329200001</c:v>
                </c:pt>
                <c:pt idx="131">
                  <c:v>1.20809912536</c:v>
                </c:pt>
                <c:pt idx="132">
                  <c:v>0.99839271485500003</c:v>
                </c:pt>
                <c:pt idx="133">
                  <c:v>1.29201444043</c:v>
                </c:pt>
                <c:pt idx="134">
                  <c:v>1.1803950973299999</c:v>
                </c:pt>
                <c:pt idx="135">
                  <c:v>1.2388775894499999</c:v>
                </c:pt>
                <c:pt idx="136">
                  <c:v>0.93974364191299997</c:v>
                </c:pt>
                <c:pt idx="137">
                  <c:v>1.0110609981500001</c:v>
                </c:pt>
                <c:pt idx="138">
                  <c:v>1.1231820728299999</c:v>
                </c:pt>
                <c:pt idx="139">
                  <c:v>0.96187212911200004</c:v>
                </c:pt>
                <c:pt idx="140">
                  <c:v>1.00057956016</c:v>
                </c:pt>
                <c:pt idx="141">
                  <c:v>1.3390867256600001</c:v>
                </c:pt>
                <c:pt idx="142">
                  <c:v>0.91919700374500002</c:v>
                </c:pt>
                <c:pt idx="143">
                  <c:v>0.88104054054100001</c:v>
                </c:pt>
                <c:pt idx="144">
                  <c:v>0.79362597984299998</c:v>
                </c:pt>
                <c:pt idx="145">
                  <c:v>0.62063551401899997</c:v>
                </c:pt>
                <c:pt idx="146">
                  <c:v>1.69663474692</c:v>
                </c:pt>
                <c:pt idx="147">
                  <c:v>0.543461397731</c:v>
                </c:pt>
                <c:pt idx="148">
                  <c:v>0.29170606462999998</c:v>
                </c:pt>
                <c:pt idx="149">
                  <c:v>0.39254470877800002</c:v>
                </c:pt>
                <c:pt idx="150">
                  <c:v>0.86174795417299999</c:v>
                </c:pt>
                <c:pt idx="151">
                  <c:v>0.44064541169900001</c:v>
                </c:pt>
                <c:pt idx="152">
                  <c:v>0.53126728110599997</c:v>
                </c:pt>
                <c:pt idx="153">
                  <c:v>0.36042361533799999</c:v>
                </c:pt>
                <c:pt idx="154">
                  <c:v>0.71644881889800005</c:v>
                </c:pt>
                <c:pt idx="155">
                  <c:v>1.21090799397</c:v>
                </c:pt>
                <c:pt idx="156">
                  <c:v>1.07106556142</c:v>
                </c:pt>
                <c:pt idx="157">
                  <c:v>1.61659428571</c:v>
                </c:pt>
                <c:pt idx="158">
                  <c:v>1.6341641790999999</c:v>
                </c:pt>
                <c:pt idx="159">
                  <c:v>1.50248428835</c:v>
                </c:pt>
                <c:pt idx="160">
                  <c:v>1.1386319595100001</c:v>
                </c:pt>
                <c:pt idx="161">
                  <c:v>1.2521240310099999</c:v>
                </c:pt>
                <c:pt idx="162">
                  <c:v>1.2572518134699999</c:v>
                </c:pt>
                <c:pt idx="163">
                  <c:v>1.3959541109</c:v>
                </c:pt>
                <c:pt idx="164">
                  <c:v>1.43554724818</c:v>
                </c:pt>
                <c:pt idx="165">
                  <c:v>1.4023681591999999</c:v>
                </c:pt>
                <c:pt idx="166">
                  <c:v>1.6160941176500001</c:v>
                </c:pt>
                <c:pt idx="167">
                  <c:v>1.6176662721899999</c:v>
                </c:pt>
                <c:pt idx="168">
                  <c:v>1.4343269809400001</c:v>
                </c:pt>
                <c:pt idx="169">
                  <c:v>1.4236186612599999</c:v>
                </c:pt>
                <c:pt idx="170">
                  <c:v>0.83246023688699999</c:v>
                </c:pt>
                <c:pt idx="171">
                  <c:v>0.86609817671800005</c:v>
                </c:pt>
                <c:pt idx="172">
                  <c:v>1.5185280588800001</c:v>
                </c:pt>
                <c:pt idx="173">
                  <c:v>1.6611097992899999</c:v>
                </c:pt>
                <c:pt idx="174">
                  <c:v>1.1961774058600001</c:v>
                </c:pt>
                <c:pt idx="175">
                  <c:v>0.98477730496500004</c:v>
                </c:pt>
                <c:pt idx="176">
                  <c:v>0.95843767312999995</c:v>
                </c:pt>
                <c:pt idx="177">
                  <c:v>1.1723000773400001</c:v>
                </c:pt>
                <c:pt idx="178">
                  <c:v>1.66493493976</c:v>
                </c:pt>
                <c:pt idx="179">
                  <c:v>1.59981372549</c:v>
                </c:pt>
                <c:pt idx="180">
                  <c:v>1.80528039702</c:v>
                </c:pt>
                <c:pt idx="181">
                  <c:v>2.0683444444400001</c:v>
                </c:pt>
                <c:pt idx="182">
                  <c:v>2.0344396284799999</c:v>
                </c:pt>
                <c:pt idx="183">
                  <c:v>1.93832112676</c:v>
                </c:pt>
                <c:pt idx="184">
                  <c:v>2.014684133919999</c:v>
                </c:pt>
                <c:pt idx="185">
                  <c:v>2.1810469798700001</c:v>
                </c:pt>
                <c:pt idx="186">
                  <c:v>1.87050753187</c:v>
                </c:pt>
                <c:pt idx="187">
                  <c:v>1.7445721331699999</c:v>
                </c:pt>
                <c:pt idx="188">
                  <c:v>1.8621256366700001</c:v>
                </c:pt>
                <c:pt idx="189">
                  <c:v>1.8847933884300001</c:v>
                </c:pt>
                <c:pt idx="190">
                  <c:v>2.0082658092200001</c:v>
                </c:pt>
                <c:pt idx="191">
                  <c:v>2.3231515151500002</c:v>
                </c:pt>
                <c:pt idx="192">
                  <c:v>2.5745898778399998</c:v>
                </c:pt>
                <c:pt idx="193">
                  <c:v>2.3936618357500001</c:v>
                </c:pt>
                <c:pt idx="194">
                  <c:v>2.30762666667</c:v>
                </c:pt>
                <c:pt idx="195">
                  <c:v>2.2980281690100002</c:v>
                </c:pt>
                <c:pt idx="196">
                  <c:v>1.9251010452999999</c:v>
                </c:pt>
                <c:pt idx="197">
                  <c:v>1.93191189427</c:v>
                </c:pt>
                <c:pt idx="198">
                  <c:v>1.70693799682</c:v>
                </c:pt>
                <c:pt idx="199">
                  <c:v>1.7179517313699999</c:v>
                </c:pt>
                <c:pt idx="200">
                  <c:v>1.9904508320700001</c:v>
                </c:pt>
                <c:pt idx="201">
                  <c:v>1.82382625864</c:v>
                </c:pt>
                <c:pt idx="202">
                  <c:v>1.64259459459</c:v>
                </c:pt>
                <c:pt idx="203">
                  <c:v>0.80355911823600001</c:v>
                </c:pt>
                <c:pt idx="204">
                  <c:v>0.797106995885</c:v>
                </c:pt>
                <c:pt idx="205">
                  <c:v>1.4075486806199999</c:v>
                </c:pt>
                <c:pt idx="206">
                  <c:v>1.66282197802</c:v>
                </c:pt>
                <c:pt idx="207">
                  <c:v>1.890798151</c:v>
                </c:pt>
                <c:pt idx="208">
                  <c:v>1.7444013377900001</c:v>
                </c:pt>
                <c:pt idx="209">
                  <c:v>1.4188348348299999</c:v>
                </c:pt>
                <c:pt idx="210">
                  <c:v>1.2591788953</c:v>
                </c:pt>
                <c:pt idx="211">
                  <c:v>1.65807486631</c:v>
                </c:pt>
                <c:pt idx="212">
                  <c:v>1.4309055876700001</c:v>
                </c:pt>
                <c:pt idx="213">
                  <c:v>1.1103016006699999</c:v>
                </c:pt>
                <c:pt idx="214">
                  <c:v>0.93035385612400001</c:v>
                </c:pt>
                <c:pt idx="215">
                  <c:v>0.73537430167600004</c:v>
                </c:pt>
                <c:pt idx="216">
                  <c:v>0.66866133782100001</c:v>
                </c:pt>
                <c:pt idx="217">
                  <c:v>0.79301805675000003</c:v>
                </c:pt>
                <c:pt idx="218">
                  <c:v>0.52849263721600004</c:v>
                </c:pt>
                <c:pt idx="219">
                  <c:v>0.28567974882300001</c:v>
                </c:pt>
                <c:pt idx="220">
                  <c:v>0.345081452826</c:v>
                </c:pt>
                <c:pt idx="221">
                  <c:v>0.288706886045</c:v>
                </c:pt>
                <c:pt idx="222">
                  <c:v>0.44650252525299999</c:v>
                </c:pt>
                <c:pt idx="223">
                  <c:v>0.24983228750700001</c:v>
                </c:pt>
                <c:pt idx="224">
                  <c:v>0.40409843400399997</c:v>
                </c:pt>
                <c:pt idx="225">
                  <c:v>0.34114558058900002</c:v>
                </c:pt>
                <c:pt idx="226">
                  <c:v>0.45213156053199999</c:v>
                </c:pt>
                <c:pt idx="227">
                  <c:v>1.17448983543</c:v>
                </c:pt>
                <c:pt idx="228">
                  <c:v>1.63695964126</c:v>
                </c:pt>
                <c:pt idx="229">
                  <c:v>1.7723487179499999</c:v>
                </c:pt>
                <c:pt idx="230">
                  <c:v>1.68451792829</c:v>
                </c:pt>
                <c:pt idx="231">
                  <c:v>1.4802586206899999</c:v>
                </c:pt>
                <c:pt idx="232">
                  <c:v>2.0997357910900001</c:v>
                </c:pt>
                <c:pt idx="233">
                  <c:v>1.6903356973999999</c:v>
                </c:pt>
                <c:pt idx="234">
                  <c:v>1.5544717608</c:v>
                </c:pt>
                <c:pt idx="235">
                  <c:v>0.83813287904599998</c:v>
                </c:pt>
                <c:pt idx="236">
                  <c:v>0.59837984496100005</c:v>
                </c:pt>
                <c:pt idx="237">
                  <c:v>0.35512908778000002</c:v>
                </c:pt>
                <c:pt idx="238">
                  <c:v>0.65348815606099997</c:v>
                </c:pt>
                <c:pt idx="239">
                  <c:v>1.0723420855200001</c:v>
                </c:pt>
                <c:pt idx="240">
                  <c:v>1.33770327553</c:v>
                </c:pt>
                <c:pt idx="241">
                  <c:v>1.230208</c:v>
                </c:pt>
                <c:pt idx="242">
                  <c:v>1.28674363328</c:v>
                </c:pt>
                <c:pt idx="243">
                  <c:v>1.10995662651</c:v>
                </c:pt>
                <c:pt idx="244">
                  <c:v>1.2031778801799999</c:v>
                </c:pt>
                <c:pt idx="245">
                  <c:v>0.91975726927900003</c:v>
                </c:pt>
                <c:pt idx="246">
                  <c:v>1.14730970724</c:v>
                </c:pt>
                <c:pt idx="247">
                  <c:v>1.1850748421999999</c:v>
                </c:pt>
                <c:pt idx="248">
                  <c:v>1.44256603774</c:v>
                </c:pt>
                <c:pt idx="249">
                  <c:v>1.6536296296299999</c:v>
                </c:pt>
                <c:pt idx="250">
                  <c:v>1.75662702703</c:v>
                </c:pt>
                <c:pt idx="251">
                  <c:v>1.7661356673999999</c:v>
                </c:pt>
                <c:pt idx="252">
                  <c:v>2.1023001485899999</c:v>
                </c:pt>
                <c:pt idx="253">
                  <c:v>1.70045271318</c:v>
                </c:pt>
                <c:pt idx="254">
                  <c:v>1.7019402985100001</c:v>
                </c:pt>
                <c:pt idx="255">
                  <c:v>1.49062211615</c:v>
                </c:pt>
                <c:pt idx="256">
                  <c:v>1.7445663716799999</c:v>
                </c:pt>
                <c:pt idx="257">
                  <c:v>2.22174698795</c:v>
                </c:pt>
                <c:pt idx="258">
                  <c:v>1.6035210356</c:v>
                </c:pt>
                <c:pt idx="259">
                  <c:v>1.5733818181799999</c:v>
                </c:pt>
                <c:pt idx="260">
                  <c:v>1.59960784314</c:v>
                </c:pt>
                <c:pt idx="261">
                  <c:v>1.6861770091599999</c:v>
                </c:pt>
                <c:pt idx="262">
                  <c:v>2.0907938021499999</c:v>
                </c:pt>
                <c:pt idx="263">
                  <c:v>2.2137402061899998</c:v>
                </c:pt>
                <c:pt idx="264">
                  <c:v>1.80508048512</c:v>
                </c:pt>
                <c:pt idx="265">
                  <c:v>1.79984678523</c:v>
                </c:pt>
              </c:numCache>
            </c:numRef>
          </c:yVal>
          <c:smooth val="0"/>
          <c:extLst>
            <c:ext xmlns:c16="http://schemas.microsoft.com/office/drawing/2014/chart" uri="{C3380CC4-5D6E-409C-BE32-E72D297353CC}">
              <c16:uniqueId val="{00000000-DC73-614E-A445-493E299BACFE}"/>
            </c:ext>
          </c:extLst>
        </c:ser>
        <c:dLbls>
          <c:showLegendKey val="0"/>
          <c:showVal val="0"/>
          <c:showCatName val="0"/>
          <c:showSerName val="0"/>
          <c:showPercent val="0"/>
          <c:showBubbleSize val="0"/>
        </c:dLbls>
        <c:axId val="-506087056"/>
        <c:axId val="-508510880"/>
      </c:scatterChart>
      <c:valAx>
        <c:axId val="-506087056"/>
        <c:scaling>
          <c:orientation val="minMax"/>
          <c:max val="300"/>
          <c:min val="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solidFill>
                      <a:schemeClr val="tx1"/>
                    </a:solidFill>
                  </a:rPr>
                  <a:t>Time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508510880"/>
        <c:crosses val="autoZero"/>
        <c:crossBetween val="midCat"/>
      </c:valAx>
      <c:valAx>
        <c:axId val="-508510880"/>
        <c:scaling>
          <c:orientation val="minMax"/>
          <c:max val="3.5"/>
          <c:min val="0"/>
        </c:scaling>
        <c:delete val="0"/>
        <c:axPos val="l"/>
        <c:title>
          <c:tx>
            <c:rich>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r>
                  <a:rPr lang="en-US" b="1" dirty="0">
                    <a:solidFill>
                      <a:srgbClr val="0070C0"/>
                    </a:solidFill>
                  </a:rPr>
                  <a:t>Throughput</a:t>
                </a:r>
              </a:p>
            </c:rich>
          </c:tx>
          <c:layout>
            <c:manualLayout>
              <c:xMode val="edge"/>
              <c:yMode val="edge"/>
              <c:x val="0.12521757365039399"/>
              <c:y val="0.215464746165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506087056"/>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537A5-73AE-E245-AF7F-84F5A8272A86}" type="datetimeFigureOut">
              <a:rPr lang="en-US" smtClean="0"/>
              <a:t>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32BB3-052B-F24B-BD77-606A251E925B}" type="slidenum">
              <a:rPr lang="en-US" smtClean="0"/>
              <a:t>‹#›</a:t>
            </a:fld>
            <a:endParaRPr lang="en-US"/>
          </a:p>
        </p:txBody>
      </p:sp>
    </p:spTree>
    <p:extLst>
      <p:ext uri="{BB962C8B-B14F-4D97-AF65-F5344CB8AC3E}">
        <p14:creationId xmlns:p14="http://schemas.microsoft.com/office/powerpoint/2010/main" val="194598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I’m going to talk about neural adaptive video streaming with </a:t>
            </a:r>
            <a:r>
              <a:rPr lang="en-US" baseline="0" dirty="0" err="1"/>
              <a:t>Pensieve</a:t>
            </a:r>
            <a:r>
              <a:rPr lang="en-US" baseline="0" dirty="0"/>
              <a:t>. This is a joint work with Ravi and Mohammad from MIT. </a:t>
            </a:r>
          </a:p>
          <a:p>
            <a:endParaRPr lang="en-US" baseline="0" dirty="0"/>
          </a:p>
        </p:txBody>
      </p:sp>
      <p:sp>
        <p:nvSpPr>
          <p:cNvPr id="4" name="Slide Number Placeholder 3"/>
          <p:cNvSpPr>
            <a:spLocks noGrp="1"/>
          </p:cNvSpPr>
          <p:nvPr>
            <p:ph type="sldNum" sz="quarter" idx="10"/>
          </p:nvPr>
        </p:nvSpPr>
        <p:spPr/>
        <p:txBody>
          <a:bodyPr/>
          <a:lstStyle/>
          <a:p>
            <a:fld id="{E958D69D-E82F-E54F-B8DC-D196FC61EE80}" type="slidenum">
              <a:rPr lang="en-US" smtClean="0"/>
              <a:t>3</a:t>
            </a:fld>
            <a:endParaRPr lang="en-US"/>
          </a:p>
        </p:txBody>
      </p:sp>
    </p:spTree>
    <p:extLst>
      <p:ext uri="{BB962C8B-B14F-4D97-AF65-F5344CB8AC3E}">
        <p14:creationId xmlns:p14="http://schemas.microsoft.com/office/powerpoint/2010/main" val="200397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how do we train the neural network? Or in other words, how do we improve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key idea is you run the system, you collect experience data, which is the trajectory of state, action and reward: what state did I visited, what action did I take and what reward did I receive.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train, we basically use gradient descent to move the neural network parameters in a direction that can increase the reward.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Remember, the goal is to maximize total reward, we can take the gradient of the total reward and move the neural net parameter in the direction of the gradient. </a:t>
            </a:r>
          </a:p>
          <a:p>
            <a:endParaRPr lang="en-US" baseline="0" dirty="0"/>
          </a:p>
          <a:p>
            <a:r>
              <a:rPr lang="en-US" baseline="0" dirty="0"/>
              <a:t>[click] In practice, the gradient of total reward can be estimated empirically from the experience data.</a:t>
            </a:r>
          </a:p>
          <a:p>
            <a:endParaRPr lang="en-US" baseline="0" dirty="0"/>
          </a:p>
          <a:p>
            <a:r>
              <a:rPr lang="en-US" baseline="0" dirty="0"/>
              <a:t>The details of this math and the specific algorithm is in the paper, but the key take away is that we train the neural network essentially through a guided process of trial and error, exploring different actions and learning what actions provide better reward.</a:t>
            </a:r>
          </a:p>
        </p:txBody>
      </p:sp>
      <p:sp>
        <p:nvSpPr>
          <p:cNvPr id="4" name="Slide Number Placeholder 3"/>
          <p:cNvSpPr>
            <a:spLocks noGrp="1"/>
          </p:cNvSpPr>
          <p:nvPr>
            <p:ph type="sldNum" sz="quarter" idx="10"/>
          </p:nvPr>
        </p:nvSpPr>
        <p:spPr/>
        <p:txBody>
          <a:bodyPr/>
          <a:lstStyle/>
          <a:p>
            <a:fld id="{E958D69D-E82F-E54F-B8DC-D196FC61EE80}" type="slidenum">
              <a:rPr lang="en-US" smtClean="0"/>
              <a:t>12</a:t>
            </a:fld>
            <a:endParaRPr lang="en-US"/>
          </a:p>
        </p:txBody>
      </p:sp>
    </p:spTree>
    <p:extLst>
      <p:ext uri="{BB962C8B-B14F-4D97-AF65-F5344CB8AC3E}">
        <p14:creationId xmlns:p14="http://schemas.microsoft.com/office/powerpoint/2010/main" val="170286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At a high level, there are some nice properties of this Reinforcement Learning framework that fit exactly for the bitrate adaptation problem.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a:t>in a data-driven way</a:t>
            </a:r>
            <a:r>
              <a:rPr lang="en-US" sz="1200" kern="1200" baseline="0" dirty="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Also, the framework allows you to optimize for a high level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as long as we can represent it through the reward signal.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13</a:t>
            </a:fld>
            <a:endParaRPr lang="en-US"/>
          </a:p>
        </p:txBody>
      </p:sp>
    </p:spTree>
    <p:extLst>
      <p:ext uri="{BB962C8B-B14F-4D97-AF65-F5344CB8AC3E}">
        <p14:creationId xmlns:p14="http://schemas.microsoft.com/office/powerpoint/2010/main" val="160966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in our actual implementation, we built a parallel training system to speed up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first collect large corpus of network traces from various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Using these traces, we have multiple workers that simulate the video streaming session over randomly sampled network traces.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parallel workers collect experience in the form of [state, action, reward] and communicate with a master.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master will compute the gradient using the method I described, and periodically update the neural net parameters, and send them back to the 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training will continue for roughly 10,000 video streaming sessions, until the bitrate adaptation policy converges.</a:t>
            </a:r>
          </a:p>
        </p:txBody>
      </p:sp>
      <p:sp>
        <p:nvSpPr>
          <p:cNvPr id="4" name="Slide Number Placeholder 3"/>
          <p:cNvSpPr>
            <a:spLocks noGrp="1"/>
          </p:cNvSpPr>
          <p:nvPr>
            <p:ph type="sldNum" sz="quarter" idx="10"/>
          </p:nvPr>
        </p:nvSpPr>
        <p:spPr/>
        <p:txBody>
          <a:bodyPr/>
          <a:lstStyle/>
          <a:p>
            <a:fld id="{E958D69D-E82F-E54F-B8DC-D196FC61EE80}" type="slidenum">
              <a:rPr lang="en-US" smtClean="0"/>
              <a:t>14</a:t>
            </a:fld>
            <a:endParaRPr lang="en-US"/>
          </a:p>
        </p:txBody>
      </p:sp>
    </p:spTree>
    <p:extLst>
      <p:ext uri="{BB962C8B-B14F-4D97-AF65-F5344CB8AC3E}">
        <p14:creationId xmlns:p14="http://schemas.microsoft.com/office/powerpoint/2010/main" val="56605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Now let me show you a quick demo of </a:t>
            </a:r>
            <a:r>
              <a:rPr lang="en-US" baseline="0" dirty="0" err="1"/>
              <a:t>Pensieve</a:t>
            </a:r>
            <a:r>
              <a:rPr lang="en-US" baseline="0" dirty="0"/>
              <a:t>.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Pensieve</a:t>
            </a:r>
            <a:r>
              <a:rPr lang="en-US" baseline="0" dirty="0"/>
              <a:t> is shown on the top and the state-of-the-art comparing scheme </a:t>
            </a:r>
            <a:r>
              <a:rPr lang="en-US" baseline="0" dirty="0" err="1"/>
              <a:t>robustMPC</a:t>
            </a:r>
            <a:r>
              <a:rPr lang="en-US" baseline="0" dirty="0"/>
              <a:t> is shown on the bottom.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p>
          <a:p>
            <a:endParaRPr lang="en-US" baseline="0" dirty="0"/>
          </a:p>
          <a:p>
            <a:r>
              <a:rPr lang="en-US" baseline="0" dirty="0"/>
              <a:t>The buffer occupancy of the two schemes are also plotted.</a:t>
            </a:r>
          </a:p>
          <a:p>
            <a:endParaRPr lang="en-US" baseline="0" dirty="0"/>
          </a:p>
          <a:p>
            <a:r>
              <a:rPr lang="en-US" baseline="0" dirty="0"/>
              <a:t>(Play video)</a:t>
            </a:r>
          </a:p>
          <a:p>
            <a:endParaRPr lang="en-US" baseline="0" dirty="0"/>
          </a:p>
          <a:p>
            <a:r>
              <a:rPr lang="en-US" baseline="0" dirty="0"/>
              <a:t>In the beginning, the network throughput is relatively stable. Since MPC only considers current and local throughput conditions, it quickly shifts to a higher bit rate. </a:t>
            </a:r>
            <a:r>
              <a:rPr lang="en-US" baseline="0" dirty="0" err="1"/>
              <a:t>Pensieve</a:t>
            </a:r>
            <a:r>
              <a:rPr lang="en-US" baseline="0" dirty="0"/>
              <a:t> however, has observed from many many such network examples, that understand there's a chance of outage. Therefore it plays more cautiously and builds up its buffer. </a:t>
            </a:r>
          </a:p>
          <a:p>
            <a:endParaRPr lang="en-US" baseline="0" dirty="0"/>
          </a:p>
          <a:p>
            <a:r>
              <a:rPr lang="en-US" baseline="0" dirty="0"/>
              <a:t>Now the network comes to an outage period, and MPC wouldn’t have any buffer to play and it suffers from severe </a:t>
            </a:r>
            <a:r>
              <a:rPr lang="en-US" baseline="0" dirty="0" err="1"/>
              <a:t>rebuffering</a:t>
            </a:r>
            <a:r>
              <a:rPr lang="en-US" baseline="0" dirty="0"/>
              <a:t>. </a:t>
            </a:r>
            <a:r>
              <a:rPr lang="en-US" baseline="0" dirty="0" err="1"/>
              <a:t>Pensieve</a:t>
            </a:r>
            <a:r>
              <a:rPr lang="en-US" baseline="0" dirty="0"/>
              <a:t> however, have enough cushion and can gracefully shift to lower bitrate without stopping. </a:t>
            </a:r>
          </a:p>
          <a:p>
            <a:endParaRPr lang="en-US" baseline="0" dirty="0"/>
          </a:p>
          <a:p>
            <a:r>
              <a:rPr lang="en-US" baseline="0" dirty="0"/>
              <a:t>This little example shows that </a:t>
            </a:r>
            <a:r>
              <a:rPr lang="en-US" baseline="0" dirty="0" err="1"/>
              <a:t>Pensieve</a:t>
            </a:r>
            <a:r>
              <a:rPr lang="en-US" baseline="0" dirty="0"/>
              <a:t> has a way to understand the underlining characteristic of this network.</a:t>
            </a:r>
          </a:p>
          <a:p>
            <a:endParaRPr lang="en-US" baseline="0" dirty="0"/>
          </a:p>
        </p:txBody>
      </p:sp>
      <p:sp>
        <p:nvSpPr>
          <p:cNvPr id="4" name="Slide Number Placeholder 3"/>
          <p:cNvSpPr>
            <a:spLocks noGrp="1"/>
          </p:cNvSpPr>
          <p:nvPr>
            <p:ph type="sldNum" sz="quarter" idx="10"/>
          </p:nvPr>
        </p:nvSpPr>
        <p:spPr/>
        <p:txBody>
          <a:bodyPr/>
          <a:lstStyle/>
          <a:p>
            <a:fld id="{E958D69D-E82F-E54F-B8DC-D196FC61EE80}" type="slidenum">
              <a:rPr lang="en-US" smtClean="0"/>
              <a:t>15</a:t>
            </a:fld>
            <a:endParaRPr lang="en-US"/>
          </a:p>
        </p:txBody>
      </p:sp>
    </p:spTree>
    <p:extLst>
      <p:ext uri="{BB962C8B-B14F-4D97-AF65-F5344CB8AC3E}">
        <p14:creationId xmlns:p14="http://schemas.microsoft.com/office/powerpoint/2010/main" val="195359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show</a:t>
            </a:r>
            <a:r>
              <a:rPr lang="en-US" baseline="0" dirty="0"/>
              <a:t> you a wide range of experiments that we did.</a:t>
            </a:r>
            <a:endParaRPr lang="en-US" dirty="0"/>
          </a:p>
          <a:p>
            <a:endParaRPr lang="en-US" dirty="0"/>
          </a:p>
          <a:p>
            <a:r>
              <a:rPr lang="en-US" dirty="0"/>
              <a:t>We did</a:t>
            </a:r>
            <a:r>
              <a:rPr lang="en-US" baseline="0" dirty="0"/>
              <a:t> our actual comparison with other schemes using real network traces, a 3G cellular network and a broadband network. Each dataset has 1000 traces, each about 300 seconds long. The video we tested is around 200 seconds long, and is </a:t>
            </a:r>
            <a:r>
              <a:rPr lang="en-US" baseline="0" dirty="0" err="1"/>
              <a:t>ecnoded</a:t>
            </a:r>
            <a:r>
              <a:rPr lang="en-US" baseline="0" dirty="0"/>
              <a:t> in 6 bitrates. We put the video server in a apache server, and a DASH video client in a google chrome browser. </a:t>
            </a:r>
          </a:p>
          <a:p>
            <a:endParaRPr lang="en-US" baseline="0" dirty="0"/>
          </a:p>
          <a:p>
            <a:r>
              <a:rPr lang="en-US" baseline="0" dirty="0"/>
              <a:t>Here are the the CDF of </a:t>
            </a:r>
            <a:r>
              <a:rPr lang="en-US" baseline="0" dirty="0" err="1"/>
              <a:t>QoE</a:t>
            </a:r>
            <a:r>
              <a:rPr lang="en-US" baseline="0" dirty="0"/>
              <a:t> of the existing schemes. This </a:t>
            </a:r>
            <a:r>
              <a:rPr lang="en-US" baseline="0" dirty="0" err="1"/>
              <a:t>QoE</a:t>
            </a:r>
            <a:r>
              <a:rPr lang="en-US" baseline="0" dirty="0"/>
              <a:t> objective considers bitrates, </a:t>
            </a:r>
            <a:r>
              <a:rPr lang="en-US" baseline="0" dirty="0" err="1"/>
              <a:t>rebuffering</a:t>
            </a:r>
            <a:r>
              <a:rPr lang="en-US" baseline="0" dirty="0"/>
              <a:t> and smoothness. </a:t>
            </a:r>
          </a:p>
          <a:p>
            <a:endParaRPr lang="en-US" baseline="0" dirty="0"/>
          </a:p>
          <a:p>
            <a:r>
              <a:rPr lang="en-US" baseline="0" dirty="0"/>
              <a:t>And this is what </a:t>
            </a:r>
            <a:r>
              <a:rPr lang="en-US" baseline="0" dirty="0" err="1"/>
              <a:t>Pensieve</a:t>
            </a:r>
            <a:r>
              <a:rPr lang="en-US" baseline="0" dirty="0"/>
              <a:t> achieves. </a:t>
            </a:r>
          </a:p>
          <a:p>
            <a:endParaRPr lang="en-US" baseline="0" dirty="0"/>
          </a:p>
          <a:p>
            <a:r>
              <a:rPr lang="en-US" baseline="0" dirty="0"/>
              <a:t>We can also obtain an offline optimal using dynamic programming. </a:t>
            </a:r>
            <a:r>
              <a:rPr lang="en-US" sz="1200" b="0" i="0" kern="1200" dirty="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a:solidFill>
                  <a:schemeClr val="tx1"/>
                </a:solidFill>
                <a:effectLst/>
                <a:latin typeface="+mn-lt"/>
                <a:ea typeface="+mn-ea"/>
                <a:cs typeface="+mn-cs"/>
              </a:rPr>
              <a:t> which is not practical.</a:t>
            </a:r>
            <a:r>
              <a:rPr lang="en-US" baseline="0" dirty="0"/>
              <a:t> </a:t>
            </a:r>
            <a:r>
              <a:rPr lang="en-US" baseline="0" dirty="0" err="1"/>
              <a:t>Nontheless</a:t>
            </a:r>
            <a:r>
              <a:rPr lang="en-US" baseline="0" dirty="0"/>
              <a:t>, </a:t>
            </a:r>
            <a:r>
              <a:rPr lang="en-US" baseline="0" dirty="0" err="1"/>
              <a:t>Pensieve</a:t>
            </a:r>
            <a:r>
              <a:rPr lang="en-US" baseline="0" dirty="0"/>
              <a:t> is still very close to the offline optimal.</a:t>
            </a:r>
          </a:p>
          <a:p>
            <a:endParaRPr lang="en-US" baseline="0" dirty="0"/>
          </a:p>
          <a:p>
            <a:r>
              <a:rPr lang="en-US" baseline="0" dirty="0"/>
              <a:t>Overall, </a:t>
            </a:r>
            <a:r>
              <a:rPr lang="en-US" baseline="0" dirty="0" err="1"/>
              <a:t>Pensieve</a:t>
            </a:r>
            <a:r>
              <a:rPr lang="en-US" baseline="0" dirty="0"/>
              <a:t> improves the average </a:t>
            </a:r>
            <a:r>
              <a:rPr lang="en-US" baseline="0" dirty="0" err="1"/>
              <a:t>QoE</a:t>
            </a:r>
            <a:r>
              <a:rPr lang="en-US" baseline="0" dirty="0"/>
              <a:t> by 12-25% over the best previous scheme, and only within 9-14% to the offline optimal.</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16</a:t>
            </a:fld>
            <a:endParaRPr lang="en-US"/>
          </a:p>
        </p:txBody>
      </p:sp>
    </p:spTree>
    <p:extLst>
      <p:ext uri="{BB962C8B-B14F-4D97-AF65-F5344CB8AC3E}">
        <p14:creationId xmlns:p14="http://schemas.microsoft.com/office/powerpoint/2010/main" val="14494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a:t>
            </a:r>
            <a:r>
              <a:rPr lang="en-US" baseline="0" dirty="0"/>
              <a:t> a bit deeper, we can actually breakdown [click] each term in the </a:t>
            </a:r>
            <a:r>
              <a:rPr lang="en-US" baseline="0" dirty="0" err="1"/>
              <a:t>QoE</a:t>
            </a:r>
            <a:r>
              <a:rPr lang="en-US" baseline="0" dirty="0"/>
              <a:t> objective and see how each scheme performs. </a:t>
            </a:r>
          </a:p>
          <a:p>
            <a:endParaRPr lang="en-US" baseline="0" dirty="0"/>
          </a:p>
          <a:p>
            <a:r>
              <a:rPr lang="en-US" baseline="0" dirty="0"/>
              <a:t>[click] </a:t>
            </a:r>
          </a:p>
          <a:p>
            <a:endParaRPr lang="en-US" baseline="0" dirty="0"/>
          </a:p>
          <a:p>
            <a:r>
              <a:rPr lang="en-US" baseline="0" dirty="0"/>
              <a:t>This shows more clearly where </a:t>
            </a:r>
            <a:r>
              <a:rPr lang="en-US" baseline="0" dirty="0" err="1"/>
              <a:t>Pensieve</a:t>
            </a:r>
            <a:r>
              <a:rPr lang="en-US" baseline="0" dirty="0"/>
              <a:t> wins.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a:t>
            </a:r>
            <a:r>
              <a:rPr lang="en-US" baseline="0" dirty="0" err="1"/>
              <a:t>Pensieve</a:t>
            </a:r>
            <a:r>
              <a:rPr lang="en-US" baseline="0" dirty="0"/>
              <a:t> is not outperforming existing schemes in every dimension. But </a:t>
            </a:r>
            <a:r>
              <a:rPr lang="en-US" baseline="0" dirty="0" err="1"/>
              <a:t>Pensieve</a:t>
            </a:r>
            <a:r>
              <a:rPr lang="en-US" baseline="0" dirty="0"/>
              <a:t> is able to achieve the best collective </a:t>
            </a:r>
            <a:r>
              <a:rPr lang="en-US" baseline="0" dirty="0" err="1"/>
              <a:t>QoE</a:t>
            </a:r>
            <a:r>
              <a:rPr lang="en-US" baseline="0" dirty="0"/>
              <a:t> by balancing different conflicting factors.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Pensieve</a:t>
            </a:r>
            <a:r>
              <a:rPr lang="en-US" baseline="0" dirty="0"/>
              <a:t> achieve similar average bitrate as other schemes, [click] but reduces </a:t>
            </a:r>
            <a:r>
              <a:rPr lang="en-US" baseline="0" dirty="0" err="1"/>
              <a:t>rebuffering</a:t>
            </a:r>
            <a:r>
              <a:rPr lang="en-US" baseline="0" dirty="0"/>
              <a:t> by 10-30% compared with the second best scheme. </a:t>
            </a:r>
          </a:p>
        </p:txBody>
      </p:sp>
      <p:sp>
        <p:nvSpPr>
          <p:cNvPr id="4" name="Slide Number Placeholder 3"/>
          <p:cNvSpPr>
            <a:spLocks noGrp="1"/>
          </p:cNvSpPr>
          <p:nvPr>
            <p:ph type="sldNum" sz="quarter" idx="10"/>
          </p:nvPr>
        </p:nvSpPr>
        <p:spPr/>
        <p:txBody>
          <a:bodyPr/>
          <a:lstStyle/>
          <a:p>
            <a:fld id="{E958D69D-E82F-E54F-B8DC-D196FC61EE80}" type="slidenum">
              <a:rPr lang="en-US" smtClean="0"/>
              <a:t>17</a:t>
            </a:fld>
            <a:endParaRPr lang="en-US"/>
          </a:p>
        </p:txBody>
      </p:sp>
    </p:spTree>
    <p:extLst>
      <p:ext uri="{BB962C8B-B14F-4D97-AF65-F5344CB8AC3E}">
        <p14:creationId xmlns:p14="http://schemas.microsoft.com/office/powerpoint/2010/main" val="193367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a:t>
            </a:r>
            <a:r>
              <a:rPr lang="en-US" dirty="0" err="1"/>
              <a:t>summray</a:t>
            </a:r>
            <a:r>
              <a:rPr lang="en-US" dirty="0"/>
              <a:t>, </a:t>
            </a:r>
            <a:r>
              <a:rPr lang="en-US" dirty="0" err="1"/>
              <a:t>Pensieve</a:t>
            </a:r>
            <a:r>
              <a:rPr lang="en-US" dirty="0"/>
              <a:t> is a system that uses reinforcement learning to </a:t>
            </a:r>
            <a:r>
              <a:rPr lang="en-US" dirty="0" err="1"/>
              <a:t>genreate</a:t>
            </a:r>
            <a:r>
              <a:rPr lang="en-US" dirty="0"/>
              <a:t> ABR algorithms. It optimizes for different network conditions</a:t>
            </a:r>
            <a:r>
              <a:rPr lang="en-US" baseline="0" dirty="0"/>
              <a:t> through experience. </a:t>
            </a:r>
            <a:r>
              <a:rPr lang="en-US" baseline="0" dirty="0" err="1"/>
              <a:t>Pensieve</a:t>
            </a:r>
            <a:r>
              <a:rPr lang="en-US" baseline="0" dirty="0"/>
              <a:t> outperforms state-of-the-art schemes in a wide range of settings. And it generalizes well even for the network conditions on which it is not explicitly trained. </a:t>
            </a:r>
          </a:p>
          <a:p>
            <a:endParaRPr lang="en-US" baseline="0" dirty="0"/>
          </a:p>
          <a:p>
            <a:r>
              <a:rPr lang="en-US" baseline="0" dirty="0"/>
              <a:t>More information and the open-sourced code can be found in our website.</a:t>
            </a:r>
          </a:p>
          <a:p>
            <a:endParaRPr lang="en-US" baseline="0" dirty="0"/>
          </a:p>
          <a:p>
            <a:r>
              <a:rPr lang="en-US" baseline="0" dirty="0"/>
              <a:t>With that, thank you and I’m happy to take questions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18</a:t>
            </a:fld>
            <a:endParaRPr lang="en-US"/>
          </a:p>
        </p:txBody>
      </p:sp>
    </p:spTree>
    <p:extLst>
      <p:ext uri="{BB962C8B-B14F-4D97-AF65-F5344CB8AC3E}">
        <p14:creationId xmlns:p14="http://schemas.microsoft.com/office/powerpoint/2010/main" val="151372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stream a video from the</a:t>
            </a:r>
            <a:r>
              <a:rPr lang="en-US" baseline="0" dirty="0"/>
              <a:t> internet</a:t>
            </a:r>
            <a:r>
              <a:rPr lang="en-US" dirty="0"/>
              <a:t>, we all have this annoying</a:t>
            </a:r>
            <a:r>
              <a:rPr lang="en-US" baseline="0" dirty="0"/>
              <a:t> experience -- the video suddenly gets stuck and starts </a:t>
            </a:r>
            <a:r>
              <a:rPr lang="en-US" baseline="0" dirty="0" err="1"/>
              <a:t>rebuffering</a:t>
            </a:r>
            <a:r>
              <a:rPr lang="en-US" baseline="0" dirty="0"/>
              <a:t> .. </a:t>
            </a:r>
          </a:p>
          <a:p>
            <a:endParaRPr lang="en-US" baseline="0" dirty="0"/>
          </a:p>
          <a:p>
            <a:r>
              <a:rPr lang="en-US" baseline="0" dirty="0"/>
              <a:t>Studies actually show that users start leaving if the video doesn’t play in 2 seconds.</a:t>
            </a:r>
            <a:endParaRPr lang="en-US" dirty="0"/>
          </a:p>
          <a:p>
            <a:endParaRPr lang="en-US" dirty="0"/>
          </a:p>
          <a:p>
            <a:r>
              <a:rPr lang="en-US" dirty="0"/>
              <a:t>And given that fact that </a:t>
            </a:r>
            <a:r>
              <a:rPr lang="en-US" baseline="0" dirty="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fld id="{E958D69D-E82F-E54F-B8DC-D196FC61EE80}" type="slidenum">
              <a:rPr lang="en-US" smtClean="0"/>
              <a:t>4</a:t>
            </a:fld>
            <a:endParaRPr lang="en-US"/>
          </a:p>
        </p:txBody>
      </p:sp>
    </p:spTree>
    <p:extLst>
      <p:ext uri="{BB962C8B-B14F-4D97-AF65-F5344CB8AC3E}">
        <p14:creationId xmlns:p14="http://schemas.microsoft.com/office/powerpoint/2010/main" val="163281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main framework to improve the quality of experience is dynamic streaming over HTTP or DASH. It's a very standard framework and I will give an overview of how it works.</a:t>
            </a:r>
          </a:p>
          <a:p>
            <a:endParaRPr lang="en-US" baseline="0" dirty="0"/>
          </a:p>
          <a:p>
            <a:r>
              <a:rPr lang="en-US" baseline="0" dirty="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p>
          <a:p>
            <a:endParaRPr lang="en-US" baseline="0" dirty="0"/>
          </a:p>
          <a:p>
            <a:r>
              <a:rPr lang="en-US" baseline="0" dirty="0"/>
              <a:t>As the video is playing, the playback buffer is continually drained at a fixed rate since the user watches videos in ‘real time’, but the buffer will be populated at a variable rate, depending on the requested bitrate and network condition.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[play video]</a:t>
            </a:r>
          </a:p>
          <a:p>
            <a:endParaRPr lang="en-US" baseline="0" dirty="0"/>
          </a:p>
          <a:p>
            <a:r>
              <a:rPr lang="en-US" baseline="0" dirty="0"/>
              <a:t>This can become problematic if the chunks we request have higher bitrates than the network can support, therefore chunks are being drained faster than they are </a:t>
            </a:r>
            <a:r>
              <a:rPr lang="en-US" baseline="0" dirty="0" err="1"/>
              <a:t>enqueued</a:t>
            </a:r>
            <a:r>
              <a:rPr lang="en-US" baseline="0" dirty="0"/>
              <a:t> -- this ultimately leads to an empty buffer and thus a </a:t>
            </a:r>
            <a:r>
              <a:rPr lang="en-US" baseline="0" dirty="0" err="1"/>
              <a:t>rebuffering</a:t>
            </a:r>
            <a:r>
              <a:rPr lang="en-US" baseline="0" dirty="0"/>
              <a:t> period.</a:t>
            </a:r>
          </a:p>
          <a:p>
            <a:endParaRPr lang="en-US" baseline="0" dirty="0"/>
          </a:p>
          <a:p>
            <a:r>
              <a:rPr lang="en-US" baseline="0" dirty="0"/>
              <a:t>To prevent issues like this, video players use Adaptive Bitrate Algorithms, or ABR algorithms. These algorithms decide both when and at which bitrate to download each video chunk. </a:t>
            </a:r>
          </a:p>
          <a:p>
            <a:endParaRPr lang="en-US" baseline="0" dirty="0"/>
          </a:p>
          <a:p>
            <a:r>
              <a:rPr lang="en-US" baseline="0" dirty="0"/>
              <a:t>[click] Specifically, these algorithms choose among a few available bitrates adaptively depending on the network and playback buffer condition.</a:t>
            </a:r>
          </a:p>
          <a:p>
            <a:r>
              <a:rPr lang="en-US" baseline="0" dirty="0"/>
              <a:t> </a:t>
            </a:r>
          </a:p>
          <a:p>
            <a:r>
              <a:rPr lang="en-US" baseline="0" dirty="0"/>
              <a:t>Because of that, these algorithms have a large impact on quality of experience.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58D69D-E82F-E54F-B8DC-D196FC61EE80}" type="slidenum">
              <a:rPr lang="en-US" smtClean="0"/>
              <a:t>5</a:t>
            </a:fld>
            <a:endParaRPr lang="en-US"/>
          </a:p>
        </p:txBody>
      </p:sp>
    </p:spTree>
    <p:extLst>
      <p:ext uri="{BB962C8B-B14F-4D97-AF65-F5344CB8AC3E}">
        <p14:creationId xmlns:p14="http://schemas.microsoft.com/office/powerpoint/2010/main" val="115993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With this context, now let’s look at why designing ABR algorithms is so challenging? Let me use this example. Say we have streamed a video for a while..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Next, in practice, there’s tension and tradeoff among multiple conflicting </a:t>
            </a:r>
            <a:r>
              <a:rPr lang="en-US" baseline="0" dirty="0" err="1"/>
              <a:t>QoE</a:t>
            </a:r>
            <a:r>
              <a:rPr lang="en-US" baseline="0" dirty="0"/>
              <a:t> goals. People don't simply just want higher quality, they don't want </a:t>
            </a:r>
            <a:r>
              <a:rPr lang="en-US" baseline="0" dirty="0" err="1"/>
              <a:t>rebuffering</a:t>
            </a:r>
            <a:r>
              <a:rPr lang="en-US" baseline="0" dirty="0"/>
              <a:t>, and no bitrate fluctuations. However, selecting higher bitrates could result in </a:t>
            </a:r>
            <a:r>
              <a:rPr lang="en-US" baseline="0" dirty="0" err="1"/>
              <a:t>rebuffering</a:t>
            </a:r>
            <a:r>
              <a:rPr lang="en-US" baseline="0" dirty="0"/>
              <a:t> if there’s no enough playback buffer.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Finally, the bitrate decision for the next chunk can affect the decisions in the future. For example, using a high bitrate at the current time may deplete the video buffer, which leaves little cushion to </a:t>
            </a:r>
            <a:r>
              <a:rPr lang="en-US" baseline="0" dirty="0" err="1"/>
              <a:t>deak</a:t>
            </a:r>
            <a:r>
              <a:rPr lang="en-US" baseline="0" dirty="0"/>
              <a:t> with the risk </a:t>
            </a:r>
            <a:r>
              <a:rPr lang="en-US" baseline="0" dirty="0" err="1"/>
              <a:t>rebuffering</a:t>
            </a:r>
            <a:r>
              <a:rPr lang="en-US" baseline="0" dirty="0"/>
              <a:t> in case of network fluctuations. So, ABR algorithms must plan for the future.</a:t>
            </a:r>
          </a:p>
        </p:txBody>
      </p:sp>
      <p:sp>
        <p:nvSpPr>
          <p:cNvPr id="4" name="Slide Number Placeholder 3"/>
          <p:cNvSpPr>
            <a:spLocks noGrp="1"/>
          </p:cNvSpPr>
          <p:nvPr>
            <p:ph type="sldNum" sz="quarter" idx="10"/>
          </p:nvPr>
        </p:nvSpPr>
        <p:spPr/>
        <p:txBody>
          <a:bodyPr/>
          <a:lstStyle/>
          <a:p>
            <a:fld id="{E958D69D-E82F-E54F-B8DC-D196FC61EE80}" type="slidenum">
              <a:rPr lang="en-US" smtClean="0"/>
              <a:t>6</a:t>
            </a:fld>
            <a:endParaRPr lang="en-US"/>
          </a:p>
        </p:txBody>
      </p:sp>
    </p:spTree>
    <p:extLst>
      <p:ext uri="{BB962C8B-B14F-4D97-AF65-F5344CB8AC3E}">
        <p14:creationId xmlns:p14="http://schemas.microsoft.com/office/powerpoint/2010/main" val="67105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work, we built </a:t>
            </a:r>
            <a:r>
              <a:rPr lang="en-US" baseline="0" dirty="0" err="1"/>
              <a:t>Pensieve</a:t>
            </a:r>
            <a:r>
              <a:rPr lang="en-US" baseline="0" dirty="0"/>
              <a:t>, a system that uses reinforcement learning to learn an ABR algorithm automatically through experience. </a:t>
            </a:r>
            <a:r>
              <a:rPr lang="en-US" baseline="0" dirty="0" err="1"/>
              <a:t>Pensieve</a:t>
            </a:r>
            <a:r>
              <a:rPr lang="en-US" baseline="0" dirty="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contribution with </a:t>
            </a:r>
            <a:r>
              <a:rPr lang="en-US" baseline="0" dirty="0" err="1"/>
              <a:t>Pensieve</a:t>
            </a:r>
            <a:r>
              <a:rPr lang="en-US" baseline="0" dirty="0"/>
              <a:t>, is that, to our knowledge, this is a first network control system that uses modern "deep" reinforcement learning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 outperforms existing ABR algorithms substantially, improving the quality of experience by 12-25%, with 10-30% less </a:t>
            </a:r>
            <a:r>
              <a:rPr lang="en-US" baseline="0" dirty="0" err="1"/>
              <a:t>rebuffering</a:t>
            </a:r>
            <a:r>
              <a:rPr lang="en-US" baseline="0" dirty="0"/>
              <a:t> over the best previous schemes in realistic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found that </a:t>
            </a:r>
            <a:r>
              <a:rPr lang="en-US" baseline="0" dirty="0" err="1"/>
              <a:t>Pensieve</a:t>
            </a:r>
            <a:r>
              <a:rPr lang="en-US" baseline="0" dirty="0"/>
              <a:t> is able to achieve this performance fundamentally because it learns rules for ABR that are specifically tailored for the underlining network characteristics.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Further, in building </a:t>
            </a:r>
            <a:r>
              <a:rPr lang="en-US" baseline="0" dirty="0" err="1"/>
              <a:t>Pensieve</a:t>
            </a:r>
            <a:r>
              <a:rPr lang="en-US" baseline="0" dirty="0"/>
              <a:t>, we learned several lessons about using deep reinforcement learning for network control systems. We believe these techniques are very powerful and can be applied to many other such problems, therefore I will share a few lessons that we learned near the end of this talk.</a:t>
            </a:r>
          </a:p>
        </p:txBody>
      </p:sp>
      <p:sp>
        <p:nvSpPr>
          <p:cNvPr id="4" name="Slide Number Placeholder 3"/>
          <p:cNvSpPr>
            <a:spLocks noGrp="1"/>
          </p:cNvSpPr>
          <p:nvPr>
            <p:ph type="sldNum" sz="quarter" idx="10"/>
          </p:nvPr>
        </p:nvSpPr>
        <p:spPr/>
        <p:txBody>
          <a:bodyPr/>
          <a:lstStyle/>
          <a:p>
            <a:fld id="{E958D69D-E82F-E54F-B8DC-D196FC61EE80}" type="slidenum">
              <a:rPr lang="en-US" smtClean="0"/>
              <a:t>7</a:t>
            </a:fld>
            <a:endParaRPr lang="en-US"/>
          </a:p>
        </p:txBody>
      </p:sp>
    </p:spTree>
    <p:extLst>
      <p:ext uri="{BB962C8B-B14F-4D97-AF65-F5344CB8AC3E}">
        <p14:creationId xmlns:p14="http://schemas.microsoft.com/office/powerpoint/2010/main" val="8690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talk about </a:t>
            </a:r>
            <a:r>
              <a:rPr lang="en-US" baseline="0" dirty="0" err="1"/>
              <a:t>Pensieve</a:t>
            </a:r>
            <a:r>
              <a:rPr lang="en-US" baseline="0" dirty="0"/>
              <a:t>, let's first look at previous schemes. All existing develop fixed rules in the ABR algorithms based on human insights. </a:t>
            </a:r>
          </a:p>
          <a:p>
            <a:endParaRPr lang="en-US" baseline="0" dirty="0"/>
          </a:p>
          <a:p>
            <a:r>
              <a:rPr lang="en-US" baseline="0" dirty="0"/>
              <a:t>For example, there are algorithms using throughput prediction; there are some others determining the bitrates based on the buffer occupancy. Each of these schemes doesn't use all the available information.</a:t>
            </a:r>
          </a:p>
          <a:p>
            <a:endParaRPr lang="en-US" baseline="0" dirty="0"/>
          </a:p>
          <a:p>
            <a:r>
              <a:rPr lang="en-US" baseline="0" dirty="0"/>
              <a:t>Therefore more sophisticated methods have been proposed to combine both signals. For example MPC, the state of the art approach from SIGCOMM 2015.</a:t>
            </a:r>
          </a:p>
          <a:p>
            <a:endParaRPr lang="en-US" baseline="0" dirty="0"/>
          </a:p>
          <a:p>
            <a:r>
              <a:rPr lang="en-US" baseline="0" dirty="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8</a:t>
            </a:fld>
            <a:endParaRPr lang="en-US"/>
          </a:p>
        </p:txBody>
      </p:sp>
    </p:spTree>
    <p:extLst>
      <p:ext uri="{BB962C8B-B14F-4D97-AF65-F5344CB8AC3E}">
        <p14:creationId xmlns:p14="http://schemas.microsoft.com/office/powerpoint/2010/main" val="194974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a:t>
            </a:r>
            <a:r>
              <a:rPr lang="en-US" baseline="0" dirty="0"/>
              <a:t> give you an example using</a:t>
            </a:r>
            <a:r>
              <a:rPr lang="en-US" dirty="0"/>
              <a:t> the</a:t>
            </a:r>
            <a:r>
              <a:rPr lang="en-US" baseline="0" dirty="0"/>
              <a:t> </a:t>
            </a:r>
            <a:r>
              <a:rPr lang="en-US" dirty="0"/>
              <a:t>MPC</a:t>
            </a:r>
            <a:r>
              <a:rPr lang="en-US" baseline="0" dirty="0"/>
              <a:t> scheme that I just mentioned. MPC uses a framework called Model Predictive Control, what it does is it looks ahead in a future horizon and solves an optimization problem. It maximizes the </a:t>
            </a:r>
            <a:r>
              <a:rPr lang="en-US" baseline="0" dirty="0" err="1"/>
              <a:t>QoE</a:t>
            </a:r>
            <a:r>
              <a:rPr lang="en-US" baseline="0" dirty="0"/>
              <a:t> objective over the future horizon, subject to the system dynamic. Then it picks first step of the solution as the next bitrate decision.</a:t>
            </a:r>
          </a:p>
          <a:p>
            <a:endParaRPr lang="en-US" baseline="0" dirty="0"/>
          </a:p>
          <a:p>
            <a:r>
              <a:rPr lang="en-US" baseline="0" dirty="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p>
          <a:p>
            <a:endParaRPr lang="en-US" baseline="0" dirty="0"/>
          </a:p>
          <a:p>
            <a:r>
              <a:rPr lang="en-US" baseline="0" dirty="0"/>
              <a:t>-</a:t>
            </a:r>
          </a:p>
          <a:p>
            <a:endParaRPr lang="en-US" baseline="0" dirty="0"/>
          </a:p>
          <a:p>
            <a:r>
              <a:rPr lang="en-US" baseline="0" dirty="0"/>
              <a:t>To overcome the issues with today's fixed ABR algorithms, we turn to design a general purposed learning algorithm. </a:t>
            </a:r>
            <a:r>
              <a:rPr lang="en-US" sz="1200" kern="1200" dirty="0">
                <a:solidFill>
                  <a:schemeClr val="tx1"/>
                </a:solidFill>
                <a:effectLst/>
                <a:latin typeface="+mn-lt"/>
                <a:ea typeface="+mn-ea"/>
                <a:cs typeface="+mn-cs"/>
              </a:rPr>
              <a:t>Specifically</a:t>
            </a:r>
            <a:r>
              <a:rPr lang="en-US" sz="1200" kern="1200" baseline="0" dirty="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a:p>
          <a:p>
            <a:endParaRPr lang="en-US" baseline="0" dirty="0"/>
          </a:p>
          <a:p>
            <a:r>
              <a:rPr lang="en-US" baseline="0" dirty="0"/>
              <a:t>--</a:t>
            </a:r>
          </a:p>
          <a:p>
            <a:endParaRPr lang="en-US" baseline="0" dirty="0"/>
          </a:p>
          <a:p>
            <a:r>
              <a:rPr lang="en-US" baseline="0" dirty="0"/>
              <a:t>short future horizon -&gt; unclear how to set the length of future horizon / fixed opt horizon, the designer is forced to design the length, if it's too long, too short.. (might drop this point)</a:t>
            </a:r>
          </a:p>
          <a:p>
            <a:endParaRPr lang="en-US" baseline="0" dirty="0"/>
          </a:p>
          <a:p>
            <a:r>
              <a:rPr lang="en-US" baseline="0" dirty="0"/>
              <a:t>Add a banner, solution: learn the model from actual video streaming session</a:t>
            </a:r>
          </a:p>
        </p:txBody>
      </p:sp>
      <p:sp>
        <p:nvSpPr>
          <p:cNvPr id="4" name="Slide Number Placeholder 3"/>
          <p:cNvSpPr>
            <a:spLocks noGrp="1"/>
          </p:cNvSpPr>
          <p:nvPr>
            <p:ph type="sldNum" sz="quarter" idx="10"/>
          </p:nvPr>
        </p:nvSpPr>
        <p:spPr/>
        <p:txBody>
          <a:bodyPr/>
          <a:lstStyle/>
          <a:p>
            <a:fld id="{E958D69D-E82F-E54F-B8DC-D196FC61EE80}" type="slidenum">
              <a:rPr lang="en-US" smtClean="0"/>
              <a:t>9</a:t>
            </a:fld>
            <a:endParaRPr lang="en-US"/>
          </a:p>
        </p:txBody>
      </p:sp>
    </p:spTree>
    <p:extLst>
      <p:ext uri="{BB962C8B-B14F-4D97-AF65-F5344CB8AC3E}">
        <p14:creationId xmlns:p14="http://schemas.microsoft.com/office/powerpoint/2010/main" val="5819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t>
            </a:r>
            <a:r>
              <a:rPr lang="mr-IN" baseline="0" dirty="0"/>
              <a:t>…</a:t>
            </a:r>
            <a:r>
              <a:rPr lang="en-US" baseline="0" dirty="0"/>
              <a:t>]</a:t>
            </a:r>
            <a:r>
              <a:rPr lang="en-US" sz="1200" kern="1200" baseline="0" dirty="0">
                <a:solidFill>
                  <a:schemeClr val="tx1"/>
                </a:solidFill>
                <a:effectLst/>
                <a:latin typeface="+mn-lt"/>
                <a:ea typeface="+mn-ea"/>
                <a:cs typeface="+mn-cs"/>
              </a:rPr>
              <a:t>, using Reinforcement Learning.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 me first give you an overview of reinforcement learning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Reinforcement</a:t>
            </a:r>
            <a:r>
              <a:rPr lang="en-US" sz="1200" kern="1200" baseline="0" dirty="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 </a:t>
            </a:r>
            <a:r>
              <a:rPr lang="en-US" baseline="0" dirty="0"/>
              <a:t>To overcome the issues with today's fixed ABR algorithms, we turn to design a general purposed learning algorithm. </a:t>
            </a:r>
            <a:r>
              <a:rPr lang="en-US" sz="1200" kern="1200" dirty="0">
                <a:solidFill>
                  <a:schemeClr val="tx1"/>
                </a:solidFill>
                <a:effectLst/>
                <a:latin typeface="+mn-lt"/>
                <a:ea typeface="+mn-ea"/>
                <a:cs typeface="+mn-cs"/>
              </a:rPr>
              <a:t>Specifically</a:t>
            </a:r>
            <a:r>
              <a:rPr lang="en-US" sz="1200" kern="1200" baseline="0" dirty="0">
                <a:solidFill>
                  <a:schemeClr val="tx1"/>
                </a:solidFill>
                <a:effectLst/>
                <a:latin typeface="+mn-lt"/>
                <a:ea typeface="+mn-ea"/>
                <a:cs typeface="+mn-cs"/>
              </a:rPr>
              <a:t>, we are proposing to learn bitrate adaptation policies, by interacting with the video streaming environment in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10</a:t>
            </a:fld>
            <a:endParaRPr lang="en-US"/>
          </a:p>
        </p:txBody>
      </p:sp>
    </p:spTree>
    <p:extLst>
      <p:ext uri="{BB962C8B-B14F-4D97-AF65-F5344CB8AC3E}">
        <p14:creationId xmlns:p14="http://schemas.microsoft.com/office/powerpoint/2010/main" val="137820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a:t>
            </a:r>
            <a:r>
              <a:rPr lang="en-US" sz="1200" kern="1200" baseline="0" dirty="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explain </a:t>
            </a:r>
            <a:r>
              <a:rPr lang="en-US" sz="1200" kern="1200" baseline="0" dirty="0" err="1">
                <a:solidFill>
                  <a:schemeClr val="tx1"/>
                </a:solidFill>
                <a:effectLst/>
                <a:latin typeface="+mn-lt"/>
                <a:ea typeface="+mn-ea"/>
                <a:cs typeface="+mn-cs"/>
              </a:rPr>
              <a:t>Pensieve's</a:t>
            </a:r>
            <a:r>
              <a:rPr lang="en-US" sz="1200" kern="1200" baseline="0" dirty="0">
                <a:solidFill>
                  <a:schemeClr val="tx1"/>
                </a:solidFill>
                <a:effectLst/>
                <a:latin typeface="+mn-lt"/>
                <a:ea typeface="+mn-ea"/>
                <a:cs typeface="+mn-cs"/>
              </a:rPr>
              <a:t> design, I need to tell you what's the state space, what's the action space and what's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Let's start with the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state space needs to include all the information that's relevant to make bitrate decisions. So what are these?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r>
              <a:rPr lang="en-US" baseline="0" dirty="0"/>
              <a:t>Next, we provided the actual file size for different bitrates of the next chunk. This is useful because the chunk sizes for different bitrates can vary across videos and even across chunks in the same video, depending on the complexity of the video frame. </a:t>
            </a:r>
          </a:p>
          <a:p>
            <a:endParaRPr lang="en-US" baseline="0" dirty="0"/>
          </a:p>
          <a:p>
            <a:r>
              <a:rPr lang="en-US" baseline="0" dirty="0"/>
              <a:t>Also we show the agent the playback buffer occupancy.</a:t>
            </a:r>
          </a:p>
          <a:p>
            <a:endParaRPr lang="en-US" baseline="0" dirty="0"/>
          </a:p>
          <a:p>
            <a:r>
              <a:rPr lang="en-US" baseline="0" dirty="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last thing is the current bitrate. The agent needs to know what bitrate it’s currently at, to control the smoothness of the video.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Next, the action space. The action to take would be the bitrate for the the next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Then, as the feedback, the reward signal can be derived directly from the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metric, which considers the 3 </a:t>
            </a:r>
            <a:r>
              <a:rPr lang="en-US" sz="1200" kern="1200" baseline="0" dirty="0" err="1">
                <a:solidFill>
                  <a:schemeClr val="tx1"/>
                </a:solidFill>
                <a:effectLst/>
                <a:latin typeface="+mn-lt"/>
                <a:ea typeface="+mn-ea"/>
                <a:cs typeface="+mn-cs"/>
              </a:rPr>
              <a:t>QoE</a:t>
            </a:r>
            <a:r>
              <a:rPr lang="en-US" sz="1200" kern="1200" baseline="0" dirty="0">
                <a:solidFill>
                  <a:schemeClr val="tx1"/>
                </a:solidFill>
                <a:effectLst/>
                <a:latin typeface="+mn-lt"/>
                <a:ea typeface="+mn-ea"/>
                <a:cs typeface="+mn-cs"/>
              </a:rPr>
              <a:t> factors that I described earlier: bitrate, </a:t>
            </a:r>
            <a:r>
              <a:rPr lang="en-US" sz="1200" kern="1200" baseline="0" dirty="0" err="1">
                <a:solidFill>
                  <a:schemeClr val="tx1"/>
                </a:solidFill>
                <a:effectLst/>
                <a:latin typeface="+mn-lt"/>
                <a:ea typeface="+mn-ea"/>
                <a:cs typeface="+mn-cs"/>
              </a:rPr>
              <a:t>rebuffering</a:t>
            </a:r>
            <a:r>
              <a:rPr lang="en-US" sz="1200" kern="1200" baseline="0" dirty="0">
                <a:solidFill>
                  <a:schemeClr val="tx1"/>
                </a:solidFill>
                <a:effectLst/>
                <a:latin typeface="+mn-lt"/>
                <a:ea typeface="+mn-ea"/>
                <a:cs typeface="+mn-cs"/>
              </a:rPr>
              <a:t>, smoothness. Specifically, we want the quality to be higher, so positive reward. We don't want </a:t>
            </a:r>
            <a:r>
              <a:rPr lang="en-US" sz="1200" kern="1200" baseline="0" dirty="0" err="1">
                <a:solidFill>
                  <a:schemeClr val="tx1"/>
                </a:solidFill>
                <a:effectLst/>
                <a:latin typeface="+mn-lt"/>
                <a:ea typeface="+mn-ea"/>
                <a:cs typeface="+mn-cs"/>
              </a:rPr>
              <a:t>rebuffering</a:t>
            </a:r>
            <a:r>
              <a:rPr lang="en-US" sz="1200" kern="1200" baseline="0" dirty="0">
                <a:solidFill>
                  <a:schemeClr val="tx1"/>
                </a:solidFill>
                <a:effectLst/>
                <a:latin typeface="+mn-lt"/>
                <a:ea typeface="+mn-ea"/>
                <a:cs typeface="+mn-cs"/>
              </a:rPr>
              <a:t> or bitrate fluctuations, so give penalty whenever the video </a:t>
            </a:r>
            <a:r>
              <a:rPr lang="en-US" sz="1200" kern="1200" baseline="0" dirty="0" err="1">
                <a:solidFill>
                  <a:schemeClr val="tx1"/>
                </a:solidFill>
                <a:effectLst/>
                <a:latin typeface="+mn-lt"/>
                <a:ea typeface="+mn-ea"/>
                <a:cs typeface="+mn-cs"/>
              </a:rPr>
              <a:t>rebuffers</a:t>
            </a:r>
            <a:r>
              <a:rPr lang="en-US" sz="1200" kern="1200" baseline="0" dirty="0">
                <a:solidFill>
                  <a:schemeClr val="tx1"/>
                </a:solidFill>
                <a:effectLst/>
                <a:latin typeface="+mn-lt"/>
                <a:ea typeface="+mn-ea"/>
                <a:cs typeface="+mn-cs"/>
              </a:rPr>
              <a:t> or bitrate gets changed. The mu and lambda are balancing factors, which can be customized for different preference.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Remove the text when </a:t>
            </a:r>
            <a:r>
              <a:rPr lang="en-US" sz="1200" kern="1200" baseline="0" dirty="0" err="1">
                <a:solidFill>
                  <a:schemeClr val="tx1"/>
                </a:solidFill>
                <a:effectLst/>
                <a:latin typeface="+mn-lt"/>
                <a:ea typeface="+mn-ea"/>
                <a:cs typeface="+mn-cs"/>
              </a:rPr>
              <a:t>nn</a:t>
            </a:r>
            <a:r>
              <a:rPr lang="en-US" sz="1200" kern="1200" baseline="0" dirty="0">
                <a:solidFill>
                  <a:schemeClr val="tx1"/>
                </a:solidFill>
                <a:effectLst/>
                <a:latin typeface="+mn-lt"/>
                <a:ea typeface="+mn-ea"/>
                <a:cs typeface="+mn-cs"/>
              </a:rPr>
              <a:t> shows up</a:t>
            </a:r>
          </a:p>
        </p:txBody>
      </p:sp>
      <p:sp>
        <p:nvSpPr>
          <p:cNvPr id="4" name="Slide Number Placeholder 3"/>
          <p:cNvSpPr>
            <a:spLocks noGrp="1"/>
          </p:cNvSpPr>
          <p:nvPr>
            <p:ph type="sldNum" sz="quarter" idx="10"/>
          </p:nvPr>
        </p:nvSpPr>
        <p:spPr/>
        <p:txBody>
          <a:bodyPr/>
          <a:lstStyle/>
          <a:p>
            <a:fld id="{E958D69D-E82F-E54F-B8DC-D196FC61EE80}" type="slidenum">
              <a:rPr lang="en-US" smtClean="0"/>
              <a:t>11</a:t>
            </a:fld>
            <a:endParaRPr lang="en-US"/>
          </a:p>
        </p:txBody>
      </p:sp>
    </p:spTree>
    <p:extLst>
      <p:ext uri="{BB962C8B-B14F-4D97-AF65-F5344CB8AC3E}">
        <p14:creationId xmlns:p14="http://schemas.microsoft.com/office/powerpoint/2010/main" val="46881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3CC1-1FC0-5A78-D636-243F66054D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C66D95A-F0D2-C471-26E8-42AC1DD2D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30C96D-D465-F803-C390-CF6A494E008C}"/>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DE576633-C71D-ECDA-208D-2A58D5DFC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8F338-54FD-3D5A-CD31-0C1B80694D40}"/>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2823645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CAC8-2B90-B290-1988-D6EF7141F1E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A47C73-2C55-4FBD-E8E9-4821B9D8D3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6A7C1F-EF70-EB98-B7C1-59A3114A6DDF}"/>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F81E7C36-108F-2FE6-EF0B-BF327EFE7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BFF32-BE76-4B67-00D6-4DD75F126F26}"/>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321452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CD6671-4EBF-AF04-424E-FD8446F4EA6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799DC8-6C50-EDA8-603C-B06047A30F2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03ABA0-427A-0D6D-8D5C-E65BA312F45A}"/>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542535AB-590E-98F6-2692-8335B57B5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76C9-5E05-C794-C031-AD7B086EC159}"/>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28405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2A8D-0189-2D1F-A2EA-6EABEFD632F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2EB27C-CB37-0CCA-BCC2-2846E5EE66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22A970-4177-8C7B-D7E0-F1AF57F45F9A}"/>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EAB5CC5A-0F6C-FE42-19EC-0F95CA98B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AAF1C-3BAB-618C-4891-C44192A240DA}"/>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167403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8001-3E74-19CF-43B8-7C64E8A8732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9E7726-A0DE-39F0-CA87-17B6AC20BF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C5C6933-FE2B-4823-D287-949211971F7C}"/>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7B5C0453-4A22-6D8D-796B-9F639390B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9B53D-4B74-A413-7FFF-2AB0DAEF6521}"/>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39211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AAC0-48D2-3B29-2BD9-3A28486A95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5B6AFEC-DF0A-28D5-A68B-1524A191C9D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F68870-CF66-6AE5-DAB9-01219EA35A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D7C42B2-5360-D747-7EDE-8B706E6A42E6}"/>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6" name="Footer Placeholder 5">
            <a:extLst>
              <a:ext uri="{FF2B5EF4-FFF2-40B4-BE49-F238E27FC236}">
                <a16:creationId xmlns:a16="http://schemas.microsoft.com/office/drawing/2014/main" id="{9EA0088E-C783-B4EB-89F5-8543985F8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1076-A504-335F-8B93-7F40F527F631}"/>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3551124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22D0-80EB-9D3E-4033-0EF026FABC8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6555E7-A909-3C14-81F9-3C1942071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D7956C-E826-16DE-54D6-2EF5C17CB7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ED4A4C9-9B08-CEB9-BF09-CCF9CDB89A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6DB070A-3BA1-35FC-D995-43889993143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002CE0C-7549-626A-5B0F-8C4AC68B8BFE}"/>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8" name="Footer Placeholder 7">
            <a:extLst>
              <a:ext uri="{FF2B5EF4-FFF2-40B4-BE49-F238E27FC236}">
                <a16:creationId xmlns:a16="http://schemas.microsoft.com/office/drawing/2014/main" id="{183BC2F2-B735-F341-66BA-339A4FE8DF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C8595-C85E-79E8-098C-D44A560C394F}"/>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63275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82FF-9639-D274-5ED8-28B79FBBE89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F01CF6-2A5A-DEAD-64C7-D0FD827FDFC4}"/>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4" name="Footer Placeholder 3">
            <a:extLst>
              <a:ext uri="{FF2B5EF4-FFF2-40B4-BE49-F238E27FC236}">
                <a16:creationId xmlns:a16="http://schemas.microsoft.com/office/drawing/2014/main" id="{2AF1CFCA-198F-D638-DDA4-BB6258DD0F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4376E-23DF-54DE-B8AF-A81BA95EC740}"/>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336607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08F35-0994-65DA-C1EA-FBA6DB7C9613}"/>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3" name="Footer Placeholder 2">
            <a:extLst>
              <a:ext uri="{FF2B5EF4-FFF2-40B4-BE49-F238E27FC236}">
                <a16:creationId xmlns:a16="http://schemas.microsoft.com/office/drawing/2014/main" id="{4F987010-CF91-6BB4-2DDF-DB52AE6609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96ABD3-F503-2F51-8C23-FC317742F60E}"/>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419694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32F-FFB2-B0ED-25D0-66482C4DA1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071FCAF-7541-4293-BE53-C6568658E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974FBB6-DDC2-ADCD-C11C-8EC637887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36623B-EBD4-8EDE-C279-ACD8F664EAE8}"/>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6" name="Footer Placeholder 5">
            <a:extLst>
              <a:ext uri="{FF2B5EF4-FFF2-40B4-BE49-F238E27FC236}">
                <a16:creationId xmlns:a16="http://schemas.microsoft.com/office/drawing/2014/main" id="{0BDFBC7A-9737-04F9-5377-D2698931B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F8D19-3792-8EE8-BC2E-AEF94528D52F}"/>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410501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7C7C-F29D-E5B1-DA42-20C7615671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613A5A-F56D-56B2-D58F-FB1893389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4A357D-47CB-E458-2E2F-B83D0C202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FA6611-EF1E-5E6E-3120-CAFA3CFF0B72}"/>
              </a:ext>
            </a:extLst>
          </p:cNvPr>
          <p:cNvSpPr>
            <a:spLocks noGrp="1"/>
          </p:cNvSpPr>
          <p:nvPr>
            <p:ph type="dt" sz="half" idx="10"/>
          </p:nvPr>
        </p:nvSpPr>
        <p:spPr/>
        <p:txBody>
          <a:bodyPr/>
          <a:lstStyle/>
          <a:p>
            <a:fld id="{376DE20A-7215-3C4C-A915-E6BA3E1AB90A}" type="datetimeFigureOut">
              <a:rPr lang="en-US" smtClean="0"/>
              <a:t>2/4/23</a:t>
            </a:fld>
            <a:endParaRPr lang="en-US"/>
          </a:p>
        </p:txBody>
      </p:sp>
      <p:sp>
        <p:nvSpPr>
          <p:cNvPr id="6" name="Footer Placeholder 5">
            <a:extLst>
              <a:ext uri="{FF2B5EF4-FFF2-40B4-BE49-F238E27FC236}">
                <a16:creationId xmlns:a16="http://schemas.microsoft.com/office/drawing/2014/main" id="{771215E1-8355-4567-32A8-B38E6EDBA3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B24D2-E058-ABEE-390C-F539F615073E}"/>
              </a:ext>
            </a:extLst>
          </p:cNvPr>
          <p:cNvSpPr>
            <a:spLocks noGrp="1"/>
          </p:cNvSpPr>
          <p:nvPr>
            <p:ph type="sldNum" sz="quarter" idx="12"/>
          </p:nvPr>
        </p:nvSpPr>
        <p:spPr/>
        <p:txBody>
          <a:bodyPr/>
          <a:lstStyle/>
          <a:p>
            <a:fld id="{F4BED888-2B84-7C4E-822B-B8FC963304C2}" type="slidenum">
              <a:rPr lang="en-US" smtClean="0"/>
              <a:t>‹#›</a:t>
            </a:fld>
            <a:endParaRPr lang="en-US"/>
          </a:p>
        </p:txBody>
      </p:sp>
    </p:spTree>
    <p:extLst>
      <p:ext uri="{BB962C8B-B14F-4D97-AF65-F5344CB8AC3E}">
        <p14:creationId xmlns:p14="http://schemas.microsoft.com/office/powerpoint/2010/main" val="61456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362A7-CEB5-1DF0-EDE9-343E3C664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044D9D-4944-2150-4C2E-8BAB1BC3FA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9A84A0-FCD8-8D6F-03F8-EF7F63923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DE20A-7215-3C4C-A915-E6BA3E1AB90A}" type="datetimeFigureOut">
              <a:rPr lang="en-US" smtClean="0"/>
              <a:t>2/4/23</a:t>
            </a:fld>
            <a:endParaRPr lang="en-US"/>
          </a:p>
        </p:txBody>
      </p:sp>
      <p:sp>
        <p:nvSpPr>
          <p:cNvPr id="5" name="Footer Placeholder 4">
            <a:extLst>
              <a:ext uri="{FF2B5EF4-FFF2-40B4-BE49-F238E27FC236}">
                <a16:creationId xmlns:a16="http://schemas.microsoft.com/office/drawing/2014/main" id="{2B6775DE-F892-495C-2151-C6102E980B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589BD3-CA79-9C89-5492-C4EF754A87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ED888-2B84-7C4E-822B-B8FC963304C2}" type="slidenum">
              <a:rPr lang="en-US" smtClean="0"/>
              <a:t>‹#›</a:t>
            </a:fld>
            <a:endParaRPr lang="en-US"/>
          </a:p>
        </p:txBody>
      </p:sp>
    </p:spTree>
    <p:extLst>
      <p:ext uri="{BB962C8B-B14F-4D97-AF65-F5344CB8AC3E}">
        <p14:creationId xmlns:p14="http://schemas.microsoft.com/office/powerpoint/2010/main" val="99767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notesSlide" Target="../notesSlides/notesSlide9.xml"/><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12.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4.gif"/><Relationship Id="rId2" Type="http://schemas.microsoft.com/office/2007/relationships/media" Target="../media/media3.mp4"/><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14.xml"/><Relationship Id="rId7"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9.png"/><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hyperlink" Target="http://web.mit.edu/pensiev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video" Target="../media/media1.mp4"/><Relationship Id="rId7" Type="http://schemas.openxmlformats.org/officeDocument/2006/relationships/image" Target="../media/image4.gif"/><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video" Target="../media/media2.mov"/><Relationship Id="rId7" Type="http://schemas.openxmlformats.org/officeDocument/2006/relationships/image" Target="../media/image7.png"/><Relationship Id="rId12" Type="http://schemas.openxmlformats.org/officeDocument/2006/relationships/chart" Target="../charts/chart1.xml"/><Relationship Id="rId2" Type="http://schemas.microsoft.com/office/2007/relationships/media" Target="../media/media2.mov"/><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4.gif"/><Relationship Id="rId5" Type="http://schemas.openxmlformats.org/officeDocument/2006/relationships/notesSlide" Target="../notesSlides/notesSlide3.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 Id="rId1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38A-34EF-8B47-BA00-689DC84A93CC}"/>
              </a:ext>
            </a:extLst>
          </p:cNvPr>
          <p:cNvSpPr>
            <a:spLocks noGrp="1"/>
          </p:cNvSpPr>
          <p:nvPr>
            <p:ph type="ctrTitle"/>
          </p:nvPr>
        </p:nvSpPr>
        <p:spPr>
          <a:xfrm>
            <a:off x="1252330" y="1142240"/>
            <a:ext cx="9687339" cy="2793655"/>
          </a:xfrm>
        </p:spPr>
        <p:txBody>
          <a:bodyPr>
            <a:normAutofit/>
          </a:bodyPr>
          <a:lstStyle/>
          <a:p>
            <a:r>
              <a:rPr lang="en-US" dirty="0"/>
              <a:t>ESTR</a:t>
            </a:r>
            <a:r>
              <a:rPr lang="en-US" altLang="zh-CN" dirty="0"/>
              <a:t>4120</a:t>
            </a:r>
            <a:r>
              <a:rPr lang="zh-CN" altLang="en-US" dirty="0"/>
              <a:t> </a:t>
            </a:r>
            <a:r>
              <a:rPr lang="en-US" altLang="zh-CN" dirty="0"/>
              <a:t>Computer</a:t>
            </a:r>
            <a:r>
              <a:rPr lang="zh-CN" altLang="en-US" dirty="0"/>
              <a:t> </a:t>
            </a:r>
            <a:r>
              <a:rPr lang="en-US" altLang="zh-CN" dirty="0"/>
              <a:t>Networks</a:t>
            </a:r>
            <a:r>
              <a:rPr lang="zh-CN" altLang="en-US" dirty="0"/>
              <a:t> </a:t>
            </a:r>
            <a:br>
              <a:rPr lang="en-HK" altLang="zh-CN" dirty="0"/>
            </a:br>
            <a:br>
              <a:rPr lang="en-HK" altLang="zh-CN" dirty="0"/>
            </a:br>
            <a:r>
              <a:rPr lang="en-US" altLang="zh-CN" dirty="0"/>
              <a:t>Lecture</a:t>
            </a:r>
            <a:r>
              <a:rPr lang="zh-CN" altLang="en-US" dirty="0"/>
              <a:t> </a:t>
            </a:r>
            <a:r>
              <a:rPr lang="en-US" altLang="zh-CN" dirty="0"/>
              <a:t>4:</a:t>
            </a:r>
            <a:r>
              <a:rPr lang="zh-CN" altLang="en-US" dirty="0"/>
              <a:t> </a:t>
            </a:r>
            <a:r>
              <a:rPr lang="en-US" altLang="zh-CN" dirty="0"/>
              <a:t>ABR</a:t>
            </a:r>
            <a:endParaRPr lang="en-US" dirty="0"/>
          </a:p>
        </p:txBody>
      </p:sp>
      <p:sp>
        <p:nvSpPr>
          <p:cNvPr id="3" name="Subtitle 2">
            <a:extLst>
              <a:ext uri="{FF2B5EF4-FFF2-40B4-BE49-F238E27FC236}">
                <a16:creationId xmlns:a16="http://schemas.microsoft.com/office/drawing/2014/main" id="{A5FF108A-5CD3-974F-9A89-B3F461DFAAD5}"/>
              </a:ext>
            </a:extLst>
          </p:cNvPr>
          <p:cNvSpPr>
            <a:spLocks noGrp="1"/>
          </p:cNvSpPr>
          <p:nvPr>
            <p:ph type="subTitle" idx="1"/>
          </p:nvPr>
        </p:nvSpPr>
        <p:spPr/>
        <p:txBody>
          <a:bodyPr>
            <a:normAutofit/>
          </a:bodyPr>
          <a:lstStyle/>
          <a:p>
            <a:endParaRPr lang="en-US" altLang="zh-CN" sz="4400" dirty="0"/>
          </a:p>
          <a:p>
            <a:r>
              <a:rPr lang="en-US" altLang="zh-CN" sz="4400" dirty="0"/>
              <a:t>Hong</a:t>
            </a:r>
            <a:r>
              <a:rPr lang="zh-CN" altLang="en-US" sz="4400" dirty="0"/>
              <a:t> </a:t>
            </a:r>
            <a:r>
              <a:rPr lang="en-US" altLang="zh-CN" sz="4400" dirty="0"/>
              <a:t>Xu</a:t>
            </a:r>
            <a:endParaRPr lang="en-US" sz="4400" dirty="0"/>
          </a:p>
        </p:txBody>
      </p:sp>
      <p:sp>
        <p:nvSpPr>
          <p:cNvPr id="5" name="TextBox 4">
            <a:extLst>
              <a:ext uri="{FF2B5EF4-FFF2-40B4-BE49-F238E27FC236}">
                <a16:creationId xmlns:a16="http://schemas.microsoft.com/office/drawing/2014/main" id="{76D94DA7-4E58-2342-ADF8-B6E876A69849}"/>
              </a:ext>
            </a:extLst>
          </p:cNvPr>
          <p:cNvSpPr txBox="1"/>
          <p:nvPr/>
        </p:nvSpPr>
        <p:spPr>
          <a:xfrm>
            <a:off x="5162440" y="6395693"/>
            <a:ext cx="7085209" cy="369332"/>
          </a:xfrm>
          <a:prstGeom prst="rect">
            <a:avLst/>
          </a:prstGeom>
          <a:noFill/>
        </p:spPr>
        <p:txBody>
          <a:bodyPr wrap="none" rtlCol="0">
            <a:spAutoFit/>
          </a:bodyPr>
          <a:lstStyle/>
          <a:p>
            <a:r>
              <a:rPr lang="en-US" altLang="zh-CN" dirty="0"/>
              <a:t>Materials</a:t>
            </a:r>
            <a:r>
              <a:rPr lang="zh-CN" altLang="en-US" dirty="0"/>
              <a:t> </a:t>
            </a:r>
            <a:r>
              <a:rPr lang="en-US" altLang="zh-CN" dirty="0"/>
              <a:t>from</a:t>
            </a:r>
            <a:r>
              <a:rPr lang="zh-CN" altLang="en-US" dirty="0"/>
              <a:t> </a:t>
            </a:r>
            <a:r>
              <a:rPr lang="en-US" altLang="zh-CN" dirty="0" err="1"/>
              <a:t>Hongzi</a:t>
            </a:r>
            <a:r>
              <a:rPr lang="zh-CN" altLang="en-US" dirty="0"/>
              <a:t> </a:t>
            </a:r>
            <a:r>
              <a:rPr lang="en-US" altLang="zh-CN" dirty="0"/>
              <a:t>Mao’s</a:t>
            </a:r>
            <a:r>
              <a:rPr lang="zh-CN" altLang="en-US" dirty="0"/>
              <a:t> </a:t>
            </a:r>
            <a:r>
              <a:rPr lang="en-US" altLang="zh-CN" dirty="0"/>
              <a:t>Sigcomm’17</a:t>
            </a:r>
            <a:r>
              <a:rPr lang="zh-CN" altLang="en-US" dirty="0"/>
              <a:t> </a:t>
            </a:r>
            <a:r>
              <a:rPr lang="en-US" altLang="zh-CN" dirty="0"/>
              <a:t>and</a:t>
            </a:r>
            <a:r>
              <a:rPr lang="zh-CN" altLang="en-US" dirty="0"/>
              <a:t> </a:t>
            </a:r>
            <a:r>
              <a:rPr lang="en-US" altLang="zh-CN" dirty="0"/>
              <a:t>Francis</a:t>
            </a:r>
            <a:r>
              <a:rPr lang="zh-CN" altLang="en-US" dirty="0"/>
              <a:t> </a:t>
            </a:r>
            <a:r>
              <a:rPr lang="en-US" altLang="zh-CN" dirty="0"/>
              <a:t>Yan’s</a:t>
            </a:r>
            <a:r>
              <a:rPr lang="zh-CN" altLang="en-US" dirty="0"/>
              <a:t> </a:t>
            </a:r>
            <a:r>
              <a:rPr lang="en-US" altLang="zh-CN" dirty="0"/>
              <a:t>NSDI’20</a:t>
            </a:r>
            <a:r>
              <a:rPr lang="zh-CN" altLang="en-US" dirty="0"/>
              <a:t> </a:t>
            </a:r>
            <a:r>
              <a:rPr lang="en-US" altLang="zh-CN" dirty="0"/>
              <a:t>slides</a:t>
            </a:r>
            <a:endParaRPr lang="en-US" dirty="0"/>
          </a:p>
        </p:txBody>
      </p:sp>
    </p:spTree>
    <p:extLst>
      <p:ext uri="{BB962C8B-B14F-4D97-AF65-F5344CB8AC3E}">
        <p14:creationId xmlns:p14="http://schemas.microsoft.com/office/powerpoint/2010/main" val="380782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42195" y="418777"/>
            <a:ext cx="6172200" cy="857251"/>
          </a:xfrm>
        </p:spPr>
        <p:txBody>
          <a:bodyPr/>
          <a:lstStyle/>
          <a:p>
            <a:pPr algn="ctr"/>
            <a:r>
              <a:rPr lang="en-US" sz="3600" b="1" dirty="0"/>
              <a:t>Reinforcement Learning</a:t>
            </a:r>
          </a:p>
        </p:txBody>
      </p:sp>
      <p:sp>
        <p:nvSpPr>
          <p:cNvPr id="38" name="TextBox 37"/>
          <p:cNvSpPr txBox="1"/>
          <p:nvPr/>
        </p:nvSpPr>
        <p:spPr>
          <a:xfrm>
            <a:off x="2588530" y="5804257"/>
            <a:ext cx="5578835" cy="502766"/>
          </a:xfrm>
          <a:prstGeom prst="rect">
            <a:avLst/>
          </a:prstGeom>
          <a:noFill/>
        </p:spPr>
        <p:txBody>
          <a:bodyPr wrap="none" rtlCol="0">
            <a:spAutoFit/>
          </a:bodyPr>
          <a:lstStyle/>
          <a:p>
            <a:r>
              <a:rPr lang="en-US" sz="2667" dirty="0"/>
              <a:t>Goal: maximize the cumulative reward </a:t>
            </a:r>
            <a:endParaRPr lang="en-US" sz="2667" i="1" dirty="0"/>
          </a:p>
        </p:txBody>
      </p:sp>
      <p:cxnSp>
        <p:nvCxnSpPr>
          <p:cNvPr id="25" name="Straight Arrow Connector 24"/>
          <p:cNvCxnSpPr/>
          <p:nvPr/>
        </p:nvCxnSpPr>
        <p:spPr>
          <a:xfrm flipV="1">
            <a:off x="4314391" y="3638229"/>
            <a:ext cx="2650372" cy="3136"/>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3628293" y="4346620"/>
            <a:ext cx="4504945" cy="929643"/>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942195" y="2753102"/>
            <a:ext cx="1372200" cy="1599789"/>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Agent</a:t>
            </a:r>
          </a:p>
        </p:txBody>
      </p:sp>
      <p:sp>
        <p:nvSpPr>
          <p:cNvPr id="35" name="Rectangle 34"/>
          <p:cNvSpPr/>
          <p:nvPr/>
        </p:nvSpPr>
        <p:spPr>
          <a:xfrm>
            <a:off x="6964763" y="2746830"/>
            <a:ext cx="2250789" cy="1606060"/>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Environment</a:t>
            </a:r>
          </a:p>
        </p:txBody>
      </p:sp>
      <p:grpSp>
        <p:nvGrpSpPr>
          <p:cNvPr id="6" name="Group 5"/>
          <p:cNvGrpSpPr/>
          <p:nvPr/>
        </p:nvGrpSpPr>
        <p:grpSpPr>
          <a:xfrm>
            <a:off x="3625412" y="1961315"/>
            <a:ext cx="4507824" cy="793363"/>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4514486" y="4683143"/>
            <a:ext cx="2411001" cy="502766"/>
            <a:chOff x="3385864" y="3533294"/>
            <a:chExt cx="1808251" cy="377074"/>
          </a:xfrm>
        </p:grpSpPr>
        <p:sp>
          <p:nvSpPr>
            <p:cNvPr id="32" name="TextBox 31"/>
            <p:cNvSpPr txBox="1"/>
            <p:nvPr/>
          </p:nvSpPr>
          <p:spPr>
            <a:xfrm>
              <a:off x="3385864" y="3533294"/>
              <a:ext cx="1625205" cy="377074"/>
            </a:xfrm>
            <a:prstGeom prst="rect">
              <a:avLst/>
            </a:prstGeom>
            <a:noFill/>
          </p:spPr>
          <p:txBody>
            <a:bodyPr wrap="none" rtlCol="0">
              <a:spAutoFit/>
            </a:bodyPr>
            <a:lstStyle/>
            <a:p>
              <a:r>
                <a:rPr lang="en-US" sz="2667" dirty="0"/>
                <a:t>Observe state </a:t>
              </a:r>
              <a:endParaRPr lang="en-US" sz="2667" i="1" dirty="0">
                <a:latin typeface="Cambria Math" charset="0"/>
                <a:ea typeface="Cambria Math" charset="0"/>
                <a:cs typeface="Cambria Math" charset="0"/>
              </a:endParaRPr>
            </a:p>
          </p:txBody>
        </p: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7181" y="3640897"/>
              <a:ext cx="246934" cy="257954"/>
            </a:xfrm>
            <a:prstGeom prst="rect">
              <a:avLst/>
            </a:prstGeom>
          </p:spPr>
        </p:pic>
      </p:grpSp>
      <p:grpSp>
        <p:nvGrpSpPr>
          <p:cNvPr id="8" name="Group 7"/>
          <p:cNvGrpSpPr/>
          <p:nvPr/>
        </p:nvGrpSpPr>
        <p:grpSpPr>
          <a:xfrm>
            <a:off x="4514486" y="3029054"/>
            <a:ext cx="2103588" cy="502766"/>
            <a:chOff x="3385864" y="2292728"/>
            <a:chExt cx="1577691" cy="377074"/>
          </a:xfrm>
        </p:grpSpPr>
        <p:sp>
          <p:nvSpPr>
            <p:cNvPr id="27" name="TextBox 26"/>
            <p:cNvSpPr txBox="1"/>
            <p:nvPr/>
          </p:nvSpPr>
          <p:spPr>
            <a:xfrm>
              <a:off x="3385864" y="2292728"/>
              <a:ext cx="1305214" cy="377074"/>
            </a:xfrm>
            <a:prstGeom prst="rect">
              <a:avLst/>
            </a:prstGeom>
            <a:noFill/>
          </p:spPr>
          <p:txBody>
            <a:bodyPr wrap="none" rtlCol="0">
              <a:spAutoFit/>
            </a:bodyPr>
            <a:lstStyle/>
            <a:p>
              <a:r>
                <a:rPr lang="en-US" sz="2667" dirty="0"/>
                <a:t>Take action</a:t>
              </a:r>
              <a:endParaRPr lang="en-US" sz="2667" i="1" dirty="0">
                <a:latin typeface="Cambria Math" charset="0"/>
                <a:ea typeface="Cambria Math" charset="0"/>
                <a:cs typeface="Cambria Math" charset="0"/>
              </a:endParaRP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0626" y="2401716"/>
              <a:ext cx="282929" cy="260371"/>
            </a:xfrm>
            <a:prstGeom prst="rect">
              <a:avLst/>
            </a:prstGeom>
          </p:spPr>
        </p:pic>
      </p:grpSp>
      <p:grpSp>
        <p:nvGrpSpPr>
          <p:cNvPr id="7" name="Group 6"/>
          <p:cNvGrpSpPr/>
          <p:nvPr/>
        </p:nvGrpSpPr>
        <p:grpSpPr>
          <a:xfrm>
            <a:off x="5049060" y="1415012"/>
            <a:ext cx="1547181" cy="502766"/>
            <a:chOff x="3803169" y="1014144"/>
            <a:chExt cx="1160386" cy="377074"/>
          </a:xfrm>
        </p:grpSpPr>
        <p:sp>
          <p:nvSpPr>
            <p:cNvPr id="33" name="TextBox 32"/>
            <p:cNvSpPr txBox="1"/>
            <p:nvPr/>
          </p:nvSpPr>
          <p:spPr>
            <a:xfrm>
              <a:off x="3803169" y="1014144"/>
              <a:ext cx="923426" cy="377074"/>
            </a:xfrm>
            <a:prstGeom prst="rect">
              <a:avLst/>
            </a:prstGeom>
            <a:noFill/>
          </p:spPr>
          <p:txBody>
            <a:bodyPr wrap="none" rtlCol="0">
              <a:spAutoFit/>
            </a:bodyPr>
            <a:lstStyle/>
            <a:p>
              <a:r>
                <a:rPr lang="en-US" sz="2667" dirty="0"/>
                <a:t>Reward</a:t>
              </a:r>
              <a:endParaRPr lang="en-US" sz="2667" i="1" dirty="0">
                <a:latin typeface="Cambria Math" charset="0"/>
                <a:ea typeface="Cambria Math" charset="0"/>
                <a:cs typeface="Cambria Math"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90157" y="5800865"/>
            <a:ext cx="852160" cy="753468"/>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10</a:t>
            </a:fld>
            <a:endParaRPr lang="en-US"/>
          </a:p>
        </p:txBody>
      </p:sp>
    </p:spTree>
    <p:custDataLst>
      <p:tags r:id="rId1"/>
    </p:custDataLst>
    <p:extLst>
      <p:ext uri="{BB962C8B-B14F-4D97-AF65-F5344CB8AC3E}">
        <p14:creationId xmlns:p14="http://schemas.microsoft.com/office/powerpoint/2010/main" val="1096219443"/>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99407" y="879681"/>
            <a:ext cx="8383640" cy="56592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226205" y="1034495"/>
            <a:ext cx="3424051" cy="526760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extBox 24"/>
          <p:cNvSpPr txBox="1"/>
          <p:nvPr/>
        </p:nvSpPr>
        <p:spPr>
          <a:xfrm>
            <a:off x="6756007" y="4296331"/>
            <a:ext cx="1248685" cy="543675"/>
          </a:xfrm>
          <a:prstGeom prst="rect">
            <a:avLst/>
          </a:prstGeom>
          <a:noFill/>
        </p:spPr>
        <p:txBody>
          <a:bodyPr wrap="square" rtlCol="0">
            <a:spAutoFit/>
          </a:bodyPr>
          <a:lstStyle/>
          <a:p>
            <a:r>
              <a:rPr lang="en-US" sz="2933" dirty="0"/>
              <a:t>Action </a:t>
            </a: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6402" y="4455249"/>
            <a:ext cx="393821" cy="311657"/>
          </a:xfrm>
          <a:prstGeom prst="rect">
            <a:avLst/>
          </a:prstGeom>
        </p:spPr>
      </p:pic>
      <p:cxnSp>
        <p:nvCxnSpPr>
          <p:cNvPr id="27" name="Straight Arrow Connector 26"/>
          <p:cNvCxnSpPr/>
          <p:nvPr/>
        </p:nvCxnSpPr>
        <p:spPr>
          <a:xfrm flipV="1">
            <a:off x="10561349" y="1999089"/>
            <a:ext cx="0" cy="8174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8360888" y="4620997"/>
            <a:ext cx="519597" cy="38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6223" y="1195854"/>
            <a:ext cx="337133" cy="302849"/>
          </a:xfrm>
          <a:prstGeom prst="rect">
            <a:avLst/>
          </a:prstGeom>
        </p:spPr>
      </p:pic>
      <p:sp>
        <p:nvSpPr>
          <p:cNvPr id="30" name="Title 1"/>
          <p:cNvSpPr txBox="1">
            <a:spLocks/>
          </p:cNvSpPr>
          <p:nvPr/>
        </p:nvSpPr>
        <p:spPr>
          <a:xfrm>
            <a:off x="1234306" y="82496"/>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err="1"/>
              <a:t>Pensieve</a:t>
            </a:r>
            <a:r>
              <a:rPr lang="en-US" sz="3600" b="1" dirty="0"/>
              <a:t> Design</a:t>
            </a:r>
          </a:p>
        </p:txBody>
      </p:sp>
      <p:sp>
        <p:nvSpPr>
          <p:cNvPr id="31" name="TextBox 30"/>
          <p:cNvSpPr txBox="1"/>
          <p:nvPr/>
        </p:nvSpPr>
        <p:spPr>
          <a:xfrm>
            <a:off x="221934" y="1034495"/>
            <a:ext cx="1049079" cy="543675"/>
          </a:xfrm>
          <a:prstGeom prst="rect">
            <a:avLst/>
          </a:prstGeom>
          <a:noFill/>
        </p:spPr>
        <p:txBody>
          <a:bodyPr wrap="square" rtlCol="0">
            <a:spAutoFit/>
          </a:bodyPr>
          <a:lstStyle/>
          <a:p>
            <a:r>
              <a:rPr lang="en-US" sz="2933" dirty="0"/>
              <a:t>State</a:t>
            </a:r>
          </a:p>
        </p:txBody>
      </p:sp>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441" y="879681"/>
            <a:ext cx="8383639" cy="5659233"/>
          </a:xfrm>
          <a:prstGeom prst="rect">
            <a:avLst/>
          </a:prstGeom>
          <a:ln>
            <a:noFill/>
          </a:ln>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5448" y="984120"/>
            <a:ext cx="3606800" cy="5367867"/>
          </a:xfrm>
          <a:prstGeom prst="rect">
            <a:avLst/>
          </a:prstGeom>
        </p:spPr>
      </p:pic>
      <p:grpSp>
        <p:nvGrpSpPr>
          <p:cNvPr id="38" name="Group 37"/>
          <p:cNvGrpSpPr/>
          <p:nvPr/>
        </p:nvGrpSpPr>
        <p:grpSpPr>
          <a:xfrm>
            <a:off x="8898852" y="2837985"/>
            <a:ext cx="3204003" cy="2461252"/>
            <a:chOff x="6136341" y="1953553"/>
            <a:chExt cx="2672786" cy="2053186"/>
          </a:xfrm>
        </p:grpSpPr>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Group 20"/>
          <p:cNvGrpSpPr/>
          <p:nvPr/>
        </p:nvGrpSpPr>
        <p:grpSpPr>
          <a:xfrm>
            <a:off x="1573422" y="5227972"/>
            <a:ext cx="9032401" cy="1455288"/>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8895018" y="2828461"/>
            <a:ext cx="3207837" cy="25766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dirty="0">
                <a:solidFill>
                  <a:schemeClr val="tx1"/>
                </a:solidFill>
              </a:rPr>
              <a:t>Environment</a:t>
            </a:r>
          </a:p>
        </p:txBody>
      </p:sp>
      <p:cxnSp>
        <p:nvCxnSpPr>
          <p:cNvPr id="85" name="Straight Arrow Connector 84"/>
          <p:cNvCxnSpPr/>
          <p:nvPr/>
        </p:nvCxnSpPr>
        <p:spPr>
          <a:xfrm>
            <a:off x="7740082" y="4620996"/>
            <a:ext cx="1128205" cy="237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6447298" y="462996"/>
            <a:ext cx="5111889" cy="1528414"/>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66" name="TextBox 65"/>
                    <p:cNvSpPr txBox="1"/>
                    <p:nvPr/>
                  </p:nvSpPr>
                  <p:spPr>
                    <a:xfrm>
                      <a:off x="4823961" y="1020272"/>
                      <a:ext cx="3814576" cy="303189"/>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charset="0"/>
                              </a:rPr>
                              <m:t>+ </m:t>
                            </m:r>
                            <m:r>
                              <a:rPr lang="en-US" sz="2400" i="1">
                                <a:latin typeface="Cambria Math"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𝑡</m:t>
                                    </m:r>
                                  </m:sub>
                                </m:sSub>
                              </m:e>
                            </m:d>
                            <m:r>
                              <a:rPr lang="en-US" sz="2400" i="1">
                                <a:latin typeface="Cambria Math" charset="0"/>
                              </a:rPr>
                              <m:t>−</m:t>
                            </m:r>
                            <m:r>
                              <a:rPr lang="en-US" sz="2400" i="1">
                                <a:latin typeface="Cambria Math" charset="0"/>
                                <a:ea typeface="Cambria Math" charset="0"/>
                                <a:cs typeface="Cambria Math" charset="0"/>
                              </a:rPr>
                              <m:t>𝜇</m:t>
                            </m:r>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𝑇</m:t>
                                </m:r>
                              </m:e>
                              <m:sub>
                                <m:r>
                                  <a:rPr lang="en-US" sz="2400" i="1">
                                    <a:latin typeface="Cambria Math" charset="0"/>
                                    <a:ea typeface="Cambria Math" charset="0"/>
                                    <a:cs typeface="Cambria Math" charset="0"/>
                                  </a:rPr>
                                  <m:t>𝑡</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𝜆</m:t>
                            </m:r>
                            <m:d>
                              <m:dPr>
                                <m:begChr m:val="|"/>
                                <m:endChr m:val="|"/>
                                <m:ctrlPr>
                                  <a:rPr lang="hr-HR" sz="2400" i="1">
                                    <a:latin typeface="Cambria Math" panose="02040503050406030204" pitchFamily="18" charset="0"/>
                                    <a:ea typeface="Cambria Math" charset="0"/>
                                    <a:cs typeface="Cambria Math" charset="0"/>
                                  </a:rPr>
                                </m:ctrlPr>
                              </m:dPr>
                              <m:e>
                                <m:r>
                                  <a:rPr lang="en-US" sz="2400" i="1">
                                    <a:latin typeface="Cambria Math"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𝑡</m:t>
                                        </m:r>
                                      </m:sub>
                                    </m:sSub>
                                  </m:e>
                                </m:d>
                                <m:r>
                                  <a:rPr lang="en-US" sz="2400" i="1">
                                    <a:latin typeface="Cambria Math" charset="0"/>
                                  </a:rPr>
                                  <m:t>−</m:t>
                                </m:r>
                                <m:r>
                                  <a:rPr lang="en-US" sz="2400" i="1">
                                    <a:latin typeface="Cambria Math" charset="0"/>
                                  </a:rPr>
                                  <m:t>𝑞</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𝑡</m:t>
                                        </m:r>
                                        <m:r>
                                          <a:rPr lang="en-US" sz="2400" i="1">
                                            <a:latin typeface="Cambria Math" charset="0"/>
                                          </a:rPr>
                                          <m:t>−1</m:t>
                                        </m:r>
                                      </m:sub>
                                    </m:sSub>
                                  </m:e>
                                </m:d>
                              </m:e>
                            </m:d>
                          </m:oMath>
                        </m:oMathPara>
                      </a14:m>
                      <a:endParaRPr lang="en-US" sz="2400" i="1" dirty="0"/>
                    </a:p>
                  </p:txBody>
                </p:sp>
              </mc:Choice>
              <mc:Fallback>
                <p:sp>
                  <p:nvSpPr>
                    <p:cNvPr id="66" name="TextBox 65"/>
                    <p:cNvSpPr txBox="1">
                      <a:spLocks noRot="1" noChangeAspect="1" noMove="1" noResize="1" noEditPoints="1" noAdjustHandles="1" noChangeArrowheads="1" noChangeShapeType="1" noTextEdit="1"/>
                    </p:cNvSpPr>
                    <p:nvPr/>
                  </p:nvSpPr>
                  <p:spPr>
                    <a:xfrm>
                      <a:off x="4823961" y="1020272"/>
                      <a:ext cx="3814576" cy="303189"/>
                    </a:xfrm>
                    <a:prstGeom prst="rect">
                      <a:avLst/>
                    </a:prstGeom>
                    <a:blipFill>
                      <a:blip r:embed="rId10"/>
                      <a:stretch>
                        <a:fillRect b="-18421"/>
                      </a:stretch>
                    </a:blipFill>
                    <a:ln w="19050" cmpd="sng">
                      <a:noFill/>
                    </a:ln>
                  </p:spPr>
                  <p:txBody>
                    <a:bodyPr/>
                    <a:lstStyle/>
                    <a:p>
                      <a:r>
                        <a:rPr lang="en-US">
                          <a:noFill/>
                        </a:rPr>
                        <a:t> </a:t>
                      </a:r>
                    </a:p>
                  </p:txBody>
                </p:sp>
              </mc:Fallback>
            </mc:AlternateContent>
          </p:grpSp>
          <p:sp>
            <p:nvSpPr>
              <p:cNvPr id="64" name="TextBox 63"/>
              <p:cNvSpPr txBox="1"/>
              <p:nvPr/>
            </p:nvSpPr>
            <p:spPr>
              <a:xfrm>
                <a:off x="4964742" y="677967"/>
                <a:ext cx="1229920" cy="357047"/>
              </a:xfrm>
              <a:prstGeom prst="rect">
                <a:avLst/>
              </a:prstGeom>
              <a:noFill/>
            </p:spPr>
            <p:txBody>
              <a:bodyPr wrap="none" rtlCol="0">
                <a:spAutoFit/>
              </a:bodyPr>
              <a:lstStyle/>
              <a:p>
                <a:r>
                  <a:rPr lang="en-US" sz="2933" b="1" dirty="0"/>
                  <a:t>Reward</a:t>
                </a:r>
                <a:r>
                  <a:rPr lang="en-US" sz="2133" b="1" dirty="0"/>
                  <a:t> </a:t>
                </a:r>
                <a:r>
                  <a:rPr lang="en-US" sz="2933" dirty="0" err="1"/>
                  <a:t>r</a:t>
                </a:r>
                <a:r>
                  <a:rPr lang="en-US" sz="2933" baseline="-25000" dirty="0" err="1"/>
                  <a:t>t</a:t>
                </a:r>
                <a:endParaRPr lang="en-US" sz="2933" dirty="0"/>
              </a:p>
            </p:txBody>
          </p:sp>
        </p:grpSp>
        <p:sp>
          <p:nvSpPr>
            <p:cNvPr id="62" name="TextBox 61"/>
            <p:cNvSpPr txBox="1"/>
            <p:nvPr/>
          </p:nvSpPr>
          <p:spPr>
            <a:xfrm>
              <a:off x="4880870" y="1571000"/>
              <a:ext cx="3522580" cy="276197"/>
            </a:xfrm>
            <a:prstGeom prst="rect">
              <a:avLst/>
            </a:prstGeom>
            <a:noFill/>
          </p:spPr>
          <p:txBody>
            <a:bodyPr wrap="none" rtlCol="0">
              <a:spAutoFit/>
            </a:bodyPr>
            <a:lstStyle/>
            <a:p>
              <a:r>
                <a:rPr lang="en-US" sz="2133" b="1" dirty="0">
                  <a:solidFill>
                    <a:srgbClr val="3365FF"/>
                  </a:solidFill>
                </a:rPr>
                <a:t>+ (bitrate) - (</a:t>
              </a:r>
              <a:r>
                <a:rPr lang="en-US" sz="2133" b="1" dirty="0" err="1">
                  <a:solidFill>
                    <a:srgbClr val="3365FF"/>
                  </a:solidFill>
                </a:rPr>
                <a:t>rebuffering</a:t>
              </a:r>
              <a:r>
                <a:rPr lang="en-US" sz="2133" b="1" dirty="0">
                  <a:solidFill>
                    <a:srgbClr val="3365FF"/>
                  </a:solidFill>
                </a:rPr>
                <a:t>) - (smoothness)</a:t>
              </a:r>
            </a:p>
          </p:txBody>
        </p:sp>
      </p:grpSp>
      <p:sp>
        <p:nvSpPr>
          <p:cNvPr id="87" name="Oval 86"/>
          <p:cNvSpPr/>
          <p:nvPr/>
        </p:nvSpPr>
        <p:spPr>
          <a:xfrm>
            <a:off x="7636407" y="4573950"/>
            <a:ext cx="98637" cy="98637"/>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7" name="Picture 136" descr="Screen Shot 2016-07-15 at 8.47.09 PM.png"/>
          <p:cNvPicPr>
            <a:picLocks noChangeAspect="1"/>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482352" y="2685878"/>
            <a:ext cx="856809" cy="3392351"/>
          </a:xfrm>
          <a:prstGeom prst="rect">
            <a:avLst/>
          </a:prstGeom>
        </p:spPr>
      </p:pic>
      <p:sp>
        <p:nvSpPr>
          <p:cNvPr id="80" name="Rectangle 79"/>
          <p:cNvSpPr/>
          <p:nvPr/>
        </p:nvSpPr>
        <p:spPr>
          <a:xfrm>
            <a:off x="8909151" y="4296331"/>
            <a:ext cx="1095363" cy="64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720P</a:t>
            </a:r>
          </a:p>
        </p:txBody>
      </p:sp>
      <p:sp>
        <p:nvSpPr>
          <p:cNvPr id="81" name="TextBox 80"/>
          <p:cNvSpPr txBox="1"/>
          <p:nvPr/>
        </p:nvSpPr>
        <p:spPr>
          <a:xfrm>
            <a:off x="6802098" y="2879293"/>
            <a:ext cx="809837" cy="461665"/>
          </a:xfrm>
          <a:prstGeom prst="rect">
            <a:avLst/>
          </a:prstGeom>
          <a:noFill/>
        </p:spPr>
        <p:txBody>
          <a:bodyPr wrap="none" rtlCol="0">
            <a:spAutoFit/>
          </a:bodyPr>
          <a:lstStyle/>
          <a:p>
            <a:r>
              <a:rPr lang="en-US" sz="2400"/>
              <a:t>240P</a:t>
            </a:r>
          </a:p>
        </p:txBody>
      </p:sp>
      <p:sp>
        <p:nvSpPr>
          <p:cNvPr id="82" name="TextBox 81"/>
          <p:cNvSpPr txBox="1"/>
          <p:nvPr/>
        </p:nvSpPr>
        <p:spPr>
          <a:xfrm>
            <a:off x="6814464" y="3653851"/>
            <a:ext cx="1057819" cy="461665"/>
          </a:xfrm>
          <a:prstGeom prst="rect">
            <a:avLst/>
          </a:prstGeom>
          <a:noFill/>
        </p:spPr>
        <p:txBody>
          <a:bodyPr wrap="square" rtlCol="0">
            <a:spAutoFit/>
          </a:bodyPr>
          <a:lstStyle/>
          <a:p>
            <a:r>
              <a:rPr lang="en-US" sz="2400"/>
              <a:t>360P</a:t>
            </a:r>
          </a:p>
        </p:txBody>
      </p:sp>
      <p:sp>
        <p:nvSpPr>
          <p:cNvPr id="83" name="TextBox 82"/>
          <p:cNvSpPr txBox="1"/>
          <p:nvPr/>
        </p:nvSpPr>
        <p:spPr>
          <a:xfrm>
            <a:off x="6809547" y="4364957"/>
            <a:ext cx="809837" cy="461665"/>
          </a:xfrm>
          <a:prstGeom prst="rect">
            <a:avLst/>
          </a:prstGeom>
          <a:noFill/>
        </p:spPr>
        <p:txBody>
          <a:bodyPr wrap="none" rtlCol="0">
            <a:spAutoFit/>
          </a:bodyPr>
          <a:lstStyle/>
          <a:p>
            <a:r>
              <a:rPr lang="en-US" sz="2400"/>
              <a:t>720P</a:t>
            </a:r>
          </a:p>
        </p:txBody>
      </p:sp>
      <p:sp>
        <p:nvSpPr>
          <p:cNvPr id="84" name="TextBox 83"/>
          <p:cNvSpPr txBox="1"/>
          <p:nvPr/>
        </p:nvSpPr>
        <p:spPr>
          <a:xfrm>
            <a:off x="6756007" y="5139559"/>
            <a:ext cx="1057819" cy="461665"/>
          </a:xfrm>
          <a:prstGeom prst="rect">
            <a:avLst/>
          </a:prstGeom>
          <a:noFill/>
        </p:spPr>
        <p:txBody>
          <a:bodyPr wrap="square" rtlCol="0">
            <a:spAutoFit/>
          </a:bodyPr>
          <a:lstStyle/>
          <a:p>
            <a:r>
              <a:rPr lang="en-US" sz="2400"/>
              <a:t>1080P</a:t>
            </a:r>
          </a:p>
        </p:txBody>
      </p:sp>
      <p:sp>
        <p:nvSpPr>
          <p:cNvPr id="89" name="Trapezoid 88"/>
          <p:cNvSpPr/>
          <p:nvPr/>
        </p:nvSpPr>
        <p:spPr>
          <a:xfrm rot="5400000">
            <a:off x="3294023" y="2916125"/>
            <a:ext cx="4176619" cy="2641167"/>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0" name="Group 32"/>
          <p:cNvGrpSpPr/>
          <p:nvPr/>
        </p:nvGrpSpPr>
        <p:grpSpPr>
          <a:xfrm rot="5400000">
            <a:off x="4620039" y="3819035"/>
            <a:ext cx="1641664" cy="980844"/>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32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32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32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3200"/>
            </a:p>
          </p:txBody>
        </p:sp>
      </p:grpSp>
      <p:cxnSp>
        <p:nvCxnSpPr>
          <p:cNvPr id="101" name="Straight Arrow Connector 100"/>
          <p:cNvCxnSpPr>
            <a:endCxn id="89" idx="2"/>
          </p:cNvCxnSpPr>
          <p:nvPr/>
        </p:nvCxnSpPr>
        <p:spPr>
          <a:xfrm>
            <a:off x="3650256" y="4236708"/>
            <a:ext cx="411493"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7572353" y="3311285"/>
            <a:ext cx="2160691" cy="543675"/>
          </a:xfrm>
          <a:prstGeom prst="rect">
            <a:avLst/>
          </a:prstGeom>
          <a:noFill/>
        </p:spPr>
        <p:txBody>
          <a:bodyPr wrap="square" rtlCol="0">
            <a:spAutoFit/>
          </a:bodyPr>
          <a:lstStyle/>
          <a:p>
            <a:r>
              <a:rPr lang="en-US" sz="2933" b="1" dirty="0"/>
              <a:t>Action</a:t>
            </a:r>
            <a:r>
              <a:rPr lang="en-US" sz="2933" dirty="0"/>
              <a:t> a</a:t>
            </a:r>
            <a:r>
              <a:rPr lang="en-US" sz="2933" baseline="-25000" dirty="0"/>
              <a:t>t</a:t>
            </a:r>
            <a:endParaRPr lang="en-US" sz="2933" dirty="0"/>
          </a:p>
        </p:txBody>
      </p:sp>
      <p:sp>
        <p:nvSpPr>
          <p:cNvPr id="19" name="Rectangle 18"/>
          <p:cNvSpPr/>
          <p:nvPr/>
        </p:nvSpPr>
        <p:spPr>
          <a:xfrm>
            <a:off x="6541661" y="466316"/>
            <a:ext cx="4927339" cy="15282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dirty="0">
                <a:solidFill>
                  <a:schemeClr val="tx1"/>
                </a:solidFill>
              </a:rPr>
              <a:t>Reward   </a:t>
            </a:r>
          </a:p>
        </p:txBody>
      </p:sp>
      <p:grpSp>
        <p:nvGrpSpPr>
          <p:cNvPr id="123" name="Group 122"/>
          <p:cNvGrpSpPr/>
          <p:nvPr/>
        </p:nvGrpSpPr>
        <p:grpSpPr>
          <a:xfrm>
            <a:off x="3395961" y="2042777"/>
            <a:ext cx="5472327" cy="4025817"/>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8302632" y="4569064"/>
            <a:ext cx="98637" cy="98637"/>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8" name="Picture 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603079" y="1100586"/>
            <a:ext cx="355911" cy="314292"/>
          </a:xfrm>
          <a:prstGeom prst="rect">
            <a:avLst/>
          </a:prstGeom>
        </p:spPr>
      </p:pic>
      <p:sp>
        <p:nvSpPr>
          <p:cNvPr id="138" name="Rectangle 137"/>
          <p:cNvSpPr/>
          <p:nvPr/>
        </p:nvSpPr>
        <p:spPr>
          <a:xfrm>
            <a:off x="321885" y="1498703"/>
            <a:ext cx="3223955" cy="1873032"/>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Rectangle 138"/>
          <p:cNvSpPr/>
          <p:nvPr/>
        </p:nvSpPr>
        <p:spPr>
          <a:xfrm>
            <a:off x="332749" y="3347750"/>
            <a:ext cx="3223955" cy="927349"/>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Rectangle 139"/>
          <p:cNvSpPr/>
          <p:nvPr/>
        </p:nvSpPr>
        <p:spPr>
          <a:xfrm>
            <a:off x="304411" y="4296331"/>
            <a:ext cx="3223955" cy="67056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Rectangle 140"/>
          <p:cNvSpPr/>
          <p:nvPr/>
        </p:nvSpPr>
        <p:spPr>
          <a:xfrm>
            <a:off x="313249" y="4966895"/>
            <a:ext cx="3223955" cy="67056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Rectangle 143"/>
          <p:cNvSpPr/>
          <p:nvPr/>
        </p:nvSpPr>
        <p:spPr>
          <a:xfrm>
            <a:off x="292721" y="5615838"/>
            <a:ext cx="3223955" cy="67056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Box 2"/>
          <p:cNvSpPr txBox="1"/>
          <p:nvPr/>
        </p:nvSpPr>
        <p:spPr>
          <a:xfrm>
            <a:off x="3919942" y="953054"/>
            <a:ext cx="1922485" cy="584775"/>
          </a:xfrm>
          <a:prstGeom prst="rect">
            <a:avLst/>
          </a:prstGeom>
          <a:noFill/>
        </p:spPr>
        <p:txBody>
          <a:bodyPr wrap="square" rtlCol="0">
            <a:spAutoFit/>
          </a:bodyPr>
          <a:lstStyle/>
          <a:p>
            <a:r>
              <a:rPr lang="en-US" sz="3200" dirty="0"/>
              <a:t>Agent</a:t>
            </a:r>
          </a:p>
        </p:txBody>
      </p:sp>
    </p:spTree>
    <p:custDataLst>
      <p:tags r:id="rId1"/>
    </p:custDataLst>
    <p:extLst>
      <p:ext uri="{BB962C8B-B14F-4D97-AF65-F5344CB8AC3E}">
        <p14:creationId xmlns:p14="http://schemas.microsoft.com/office/powerpoint/2010/main" val="1341129604"/>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12</a:t>
            </a:fld>
            <a:endParaRPr lang="en-US"/>
          </a:p>
        </p:txBody>
      </p:sp>
      <p:sp>
        <p:nvSpPr>
          <p:cNvPr id="5" name="Title 1"/>
          <p:cNvSpPr txBox="1">
            <a:spLocks/>
          </p:cNvSpPr>
          <p:nvPr/>
        </p:nvSpPr>
        <p:spPr>
          <a:xfrm>
            <a:off x="3095282" y="245964"/>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How to Train the ABR Agent</a:t>
            </a:r>
          </a:p>
        </p:txBody>
      </p:sp>
      <p:sp>
        <p:nvSpPr>
          <p:cNvPr id="77" name="Rectangle 76"/>
          <p:cNvSpPr/>
          <p:nvPr/>
        </p:nvSpPr>
        <p:spPr>
          <a:xfrm>
            <a:off x="3327390" y="1183348"/>
            <a:ext cx="5316143" cy="2970704"/>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8" name="TextBox 77"/>
          <p:cNvSpPr txBox="1"/>
          <p:nvPr/>
        </p:nvSpPr>
        <p:spPr>
          <a:xfrm>
            <a:off x="3327390" y="1178442"/>
            <a:ext cx="1984687" cy="492443"/>
          </a:xfrm>
          <a:prstGeom prst="rect">
            <a:avLst/>
          </a:prstGeom>
          <a:noFill/>
          <a:ln w="19050">
            <a:noFill/>
          </a:ln>
        </p:spPr>
        <p:txBody>
          <a:bodyPr wrap="square" rtlCol="0">
            <a:spAutoFit/>
          </a:bodyPr>
          <a:lstStyle/>
          <a:p>
            <a:r>
              <a:rPr lang="en-US" sz="2600" b="1" dirty="0"/>
              <a:t>ABR agent</a:t>
            </a:r>
          </a:p>
        </p:txBody>
      </p:sp>
      <p:sp>
        <p:nvSpPr>
          <p:cNvPr id="79" name="TextBox 78"/>
          <p:cNvSpPr txBox="1"/>
          <p:nvPr/>
        </p:nvSpPr>
        <p:spPr>
          <a:xfrm>
            <a:off x="3535705" y="2199064"/>
            <a:ext cx="1049028" cy="1323632"/>
          </a:xfrm>
          <a:prstGeom prst="rect">
            <a:avLst/>
          </a:prstGeom>
          <a:noFill/>
          <a:ln w="19050" cmpd="sng">
            <a:solidFill>
              <a:schemeClr val="tx1"/>
            </a:solidFill>
          </a:ln>
        </p:spPr>
        <p:txBody>
          <a:bodyPr wrap="square" rtlCol="0">
            <a:spAutoFit/>
          </a:bodyPr>
          <a:lstStyle/>
          <a:p>
            <a:pPr algn="ctr"/>
            <a:endParaRPr lang="en-US" sz="2667" dirty="0"/>
          </a:p>
          <a:p>
            <a:pPr algn="ctr"/>
            <a:r>
              <a:rPr lang="en-US" sz="2667" dirty="0"/>
              <a:t>state</a:t>
            </a:r>
          </a:p>
          <a:p>
            <a:pPr algn="ctr"/>
            <a:endParaRPr lang="en-US" sz="2667" i="1" dirty="0"/>
          </a:p>
        </p:txBody>
      </p:sp>
      <p:sp>
        <p:nvSpPr>
          <p:cNvPr id="80" name="TextBox 79"/>
          <p:cNvSpPr txBox="1"/>
          <p:nvPr/>
        </p:nvSpPr>
        <p:spPr>
          <a:xfrm>
            <a:off x="5101801" y="1583757"/>
            <a:ext cx="2610616" cy="400110"/>
          </a:xfrm>
          <a:prstGeom prst="rect">
            <a:avLst/>
          </a:prstGeom>
          <a:noFill/>
        </p:spPr>
        <p:txBody>
          <a:bodyPr wrap="square" rtlCol="0">
            <a:spAutoFit/>
          </a:bodyPr>
          <a:lstStyle/>
          <a:p>
            <a:r>
              <a:rPr lang="en-US" sz="2000" dirty="0"/>
              <a:t>Neural Network</a:t>
            </a:r>
          </a:p>
        </p:txBody>
      </p:sp>
      <p:grpSp>
        <p:nvGrpSpPr>
          <p:cNvPr id="81" name="Group 80"/>
          <p:cNvGrpSpPr/>
          <p:nvPr/>
        </p:nvGrpSpPr>
        <p:grpSpPr>
          <a:xfrm>
            <a:off x="4584733" y="1968984"/>
            <a:ext cx="2505361" cy="1778153"/>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6992838" y="2002967"/>
            <a:ext cx="4664892" cy="1885548"/>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0" name="TextBox 149"/>
            <p:cNvSpPr txBox="1"/>
            <p:nvPr/>
          </p:nvSpPr>
          <p:spPr>
            <a:xfrm>
              <a:off x="4588174" y="2516117"/>
              <a:ext cx="607378" cy="346249"/>
            </a:xfrm>
            <a:prstGeom prst="rect">
              <a:avLst/>
            </a:prstGeom>
            <a:noFill/>
          </p:spPr>
          <p:txBody>
            <a:bodyPr wrap="none" rtlCol="0">
              <a:spAutoFit/>
            </a:bodyPr>
            <a:lstStyle/>
            <a:p>
              <a:r>
                <a:rPr lang="en-US" sz="2400" dirty="0"/>
                <a:t>240P</a:t>
              </a:r>
            </a:p>
          </p:txBody>
        </p:sp>
        <p:sp>
          <p:nvSpPr>
            <p:cNvPr id="151" name="TextBox 150"/>
            <p:cNvSpPr txBox="1"/>
            <p:nvPr/>
          </p:nvSpPr>
          <p:spPr>
            <a:xfrm>
              <a:off x="4581875" y="2828407"/>
              <a:ext cx="607378" cy="346249"/>
            </a:xfrm>
            <a:prstGeom prst="rect">
              <a:avLst/>
            </a:prstGeom>
            <a:noFill/>
          </p:spPr>
          <p:txBody>
            <a:bodyPr wrap="none" rtlCol="0">
              <a:spAutoFit/>
            </a:bodyPr>
            <a:lstStyle/>
            <a:p>
              <a:r>
                <a:rPr lang="en-US" sz="2400" dirty="0"/>
                <a:t>480P</a:t>
              </a:r>
            </a:p>
          </p:txBody>
        </p:sp>
        <p:sp>
          <p:nvSpPr>
            <p:cNvPr id="152" name="TextBox 151"/>
            <p:cNvSpPr txBox="1"/>
            <p:nvPr/>
          </p:nvSpPr>
          <p:spPr>
            <a:xfrm>
              <a:off x="4592834" y="3126004"/>
              <a:ext cx="607378" cy="346249"/>
            </a:xfrm>
            <a:prstGeom prst="rect">
              <a:avLst/>
            </a:prstGeom>
            <a:noFill/>
          </p:spPr>
          <p:txBody>
            <a:bodyPr wrap="none" rtlCol="0">
              <a:spAutoFit/>
            </a:bodyPr>
            <a:lstStyle/>
            <a:p>
              <a:r>
                <a:rPr lang="en-US" sz="2400" dirty="0"/>
                <a:t>720P</a:t>
              </a:r>
            </a:p>
          </p:txBody>
        </p:sp>
        <p:sp>
          <p:nvSpPr>
            <p:cNvPr id="153" name="TextBox 152"/>
            <p:cNvSpPr txBox="1"/>
            <p:nvPr/>
          </p:nvSpPr>
          <p:spPr>
            <a:xfrm>
              <a:off x="4558831" y="3423917"/>
              <a:ext cx="723997" cy="346249"/>
            </a:xfrm>
            <a:prstGeom prst="rect">
              <a:avLst/>
            </a:prstGeom>
            <a:noFill/>
          </p:spPr>
          <p:txBody>
            <a:bodyPr wrap="none" rtlCol="0">
              <a:spAutoFit/>
            </a:bodyPr>
            <a:lstStyle/>
            <a:p>
              <a:r>
                <a:rPr lang="en-US" sz="2400" dirty="0"/>
                <a:t>1080P</a:t>
              </a:r>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699376" y="2889909"/>
            <a:ext cx="2836329"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7173280" y="1199175"/>
            <a:ext cx="1711203" cy="830997"/>
          </a:xfrm>
          <a:prstGeom prst="rect">
            <a:avLst/>
          </a:prstGeom>
          <a:noFill/>
        </p:spPr>
        <p:txBody>
          <a:bodyPr wrap="square" rtlCol="0">
            <a:spAutoFit/>
          </a:bodyPr>
          <a:lstStyle/>
          <a:p>
            <a:r>
              <a:rPr lang="en-US" sz="2400" dirty="0"/>
              <a:t> policy </a:t>
            </a:r>
          </a:p>
          <a:p>
            <a:r>
              <a:rPr lang="en-US" sz="2400" dirty="0"/>
              <a:t>π</a:t>
            </a:r>
            <a:r>
              <a:rPr lang="en-US" sz="2400" baseline="-25000" dirty="0" err="1"/>
              <a:t>θ</a:t>
            </a:r>
            <a:r>
              <a:rPr lang="en-US" sz="2400" dirty="0"/>
              <a:t>(</a:t>
            </a:r>
            <a:r>
              <a:rPr lang="en-US" sz="2400" i="1" dirty="0"/>
              <a:t>s, a</a:t>
            </a:r>
            <a:r>
              <a:rPr lang="en-US" sz="2400" dirty="0"/>
              <a:t>)</a:t>
            </a:r>
          </a:p>
        </p:txBody>
      </p:sp>
      <p:sp>
        <p:nvSpPr>
          <p:cNvPr id="158" name="TextBox 157"/>
          <p:cNvSpPr txBox="1"/>
          <p:nvPr/>
        </p:nvSpPr>
        <p:spPr>
          <a:xfrm>
            <a:off x="8934633" y="2602514"/>
            <a:ext cx="4006951" cy="913199"/>
          </a:xfrm>
          <a:prstGeom prst="rect">
            <a:avLst/>
          </a:prstGeom>
          <a:noFill/>
        </p:spPr>
        <p:txBody>
          <a:bodyPr wrap="square" rtlCol="0">
            <a:spAutoFit/>
          </a:bodyPr>
          <a:lstStyle/>
          <a:p>
            <a:r>
              <a:rPr lang="en-US" sz="2667" dirty="0"/>
              <a:t>Take action </a:t>
            </a:r>
            <a:r>
              <a:rPr lang="en-US" sz="2667" i="1" dirty="0"/>
              <a:t>a</a:t>
            </a:r>
          </a:p>
          <a:p>
            <a:r>
              <a:rPr lang="en-US" sz="2667" dirty="0"/>
              <a:t>next bitrate</a:t>
            </a:r>
          </a:p>
        </p:txBody>
      </p:sp>
      <p:sp>
        <p:nvSpPr>
          <p:cNvPr id="161" name="Rectangle 160"/>
          <p:cNvSpPr/>
          <p:nvPr/>
        </p:nvSpPr>
        <p:spPr>
          <a:xfrm>
            <a:off x="874699" y="2410203"/>
            <a:ext cx="2299989" cy="502766"/>
          </a:xfrm>
          <a:prstGeom prst="rect">
            <a:avLst/>
          </a:prstGeom>
        </p:spPr>
        <p:txBody>
          <a:bodyPr wrap="none">
            <a:spAutoFit/>
          </a:bodyPr>
          <a:lstStyle/>
          <a:p>
            <a:r>
              <a:rPr lang="en-US" sz="2667" dirty="0"/>
              <a:t>Observe state </a:t>
            </a:r>
            <a:r>
              <a:rPr lang="en-US" sz="2667" i="1" dirty="0"/>
              <a:t>s</a:t>
            </a:r>
          </a:p>
        </p:txBody>
      </p:sp>
      <p:sp>
        <p:nvSpPr>
          <p:cNvPr id="167" name="TextBox 166"/>
          <p:cNvSpPr txBox="1"/>
          <p:nvPr/>
        </p:nvSpPr>
        <p:spPr>
          <a:xfrm>
            <a:off x="5149874" y="3688478"/>
            <a:ext cx="1733103" cy="461665"/>
          </a:xfrm>
          <a:prstGeom prst="rect">
            <a:avLst/>
          </a:prstGeom>
          <a:noFill/>
        </p:spPr>
        <p:txBody>
          <a:bodyPr wrap="none" rtlCol="0">
            <a:spAutoFit/>
          </a:bodyPr>
          <a:lstStyle/>
          <a:p>
            <a:r>
              <a:rPr lang="en-US" sz="2400" dirty="0"/>
              <a:t>parameter </a:t>
            </a:r>
            <a:r>
              <a:rPr lang="en-US" sz="2400" dirty="0" err="1"/>
              <a:t>θ</a:t>
            </a:r>
            <a:endParaRPr lang="en-US" sz="2400" dirty="0"/>
          </a:p>
        </p:txBody>
      </p:sp>
      <p:pic>
        <p:nvPicPr>
          <p:cNvPr id="169" name="Picture 1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3752" y="5355061"/>
            <a:ext cx="3846453" cy="1112228"/>
          </a:xfrm>
          <a:prstGeom prst="rect">
            <a:avLst/>
          </a:prstGeom>
        </p:spPr>
      </p:pic>
      <p:cxnSp>
        <p:nvCxnSpPr>
          <p:cNvPr id="170" name="Straight Arrow Connector 169"/>
          <p:cNvCxnSpPr>
            <a:stCxn id="169" idx="0"/>
            <a:endCxn id="172" idx="1"/>
          </p:cNvCxnSpPr>
          <p:nvPr/>
        </p:nvCxnSpPr>
        <p:spPr>
          <a:xfrm>
            <a:off x="5266979" y="5355061"/>
            <a:ext cx="2259790" cy="913432"/>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7526769" y="5811893"/>
            <a:ext cx="2213939" cy="913199"/>
          </a:xfrm>
          <a:prstGeom prst="rect">
            <a:avLst/>
          </a:prstGeom>
          <a:noFill/>
        </p:spPr>
        <p:txBody>
          <a:bodyPr wrap="none" rtlCol="0">
            <a:spAutoFit/>
          </a:bodyPr>
          <a:lstStyle/>
          <a:p>
            <a:r>
              <a:rPr lang="en-US" sz="2667" dirty="0">
                <a:solidFill>
                  <a:srgbClr val="ED411D"/>
                </a:solidFill>
              </a:rPr>
              <a:t>estimate </a:t>
            </a:r>
            <a:r>
              <a:rPr lang="en-US" sz="2667">
                <a:solidFill>
                  <a:srgbClr val="ED411D"/>
                </a:solidFill>
              </a:rPr>
              <a:t>from </a:t>
            </a:r>
          </a:p>
          <a:p>
            <a:r>
              <a:rPr lang="en-US" sz="2667" dirty="0">
                <a:solidFill>
                  <a:srgbClr val="ED411D"/>
                </a:solidFill>
              </a:rPr>
              <a:t>empirical data</a:t>
            </a:r>
          </a:p>
        </p:txBody>
      </p:sp>
      <p:sp>
        <p:nvSpPr>
          <p:cNvPr id="176" name="Rectangle 175"/>
          <p:cNvSpPr/>
          <p:nvPr/>
        </p:nvSpPr>
        <p:spPr>
          <a:xfrm>
            <a:off x="1673011" y="5545152"/>
            <a:ext cx="1405193" cy="502766"/>
          </a:xfrm>
          <a:prstGeom prst="rect">
            <a:avLst/>
          </a:prstGeom>
        </p:spPr>
        <p:txBody>
          <a:bodyPr wrap="none">
            <a:spAutoFit/>
          </a:bodyPr>
          <a:lstStyle/>
          <a:p>
            <a:r>
              <a:rPr lang="en-US" sz="2667" b="1" dirty="0"/>
              <a:t>Training</a:t>
            </a:r>
            <a:r>
              <a:rPr lang="en-US" sz="2667" dirty="0"/>
              <a:t>:</a:t>
            </a:r>
            <a:endParaRPr lang="en-US" sz="2667" i="1" dirty="0"/>
          </a:p>
        </p:txBody>
      </p:sp>
      <p:sp>
        <p:nvSpPr>
          <p:cNvPr id="146" name="Rectangle 145"/>
          <p:cNvSpPr/>
          <p:nvPr/>
        </p:nvSpPr>
        <p:spPr>
          <a:xfrm>
            <a:off x="1673011" y="4658580"/>
            <a:ext cx="8499186" cy="502766"/>
          </a:xfrm>
          <a:prstGeom prst="rect">
            <a:avLst/>
          </a:prstGeom>
        </p:spPr>
        <p:txBody>
          <a:bodyPr wrap="none">
            <a:spAutoFit/>
          </a:bodyPr>
          <a:lstStyle/>
          <a:p>
            <a:r>
              <a:rPr lang="en-US" sz="2667" b="1" dirty="0"/>
              <a:t>Collect experience data</a:t>
            </a:r>
            <a:r>
              <a:rPr lang="en-US" sz="2667" dirty="0"/>
              <a:t>: trajectory of [state, action, reward]</a:t>
            </a:r>
            <a:endParaRPr lang="en-US" sz="2667" i="1" dirty="0"/>
          </a:p>
        </p:txBody>
      </p:sp>
    </p:spTree>
    <p:custDataLst>
      <p:tags r:id="rId1"/>
    </p:custDataLst>
    <p:extLst>
      <p:ext uri="{BB962C8B-B14F-4D97-AF65-F5344CB8AC3E}">
        <p14:creationId xmlns:p14="http://schemas.microsoft.com/office/powerpoint/2010/main" val="907290817"/>
      </p:ext>
    </p:extLst>
  </p:cSld>
  <p:clrMapOvr>
    <a:masterClrMapping/>
  </p:clrMapOvr>
  <mc:AlternateContent xmlns:mc="http://schemas.openxmlformats.org/markup-compatibility/2006" xmlns:p14="http://schemas.microsoft.com/office/powerpoint/2010/main">
    <mc:Choice Requires="p14">
      <p:transition spd="slow" p14:dur="2000" advTm="46442"/>
    </mc:Choice>
    <mc:Fallback xmlns="">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13</a:t>
            </a:fld>
            <a:endParaRPr lang="en-US"/>
          </a:p>
        </p:txBody>
      </p:sp>
      <p:sp>
        <p:nvSpPr>
          <p:cNvPr id="5" name="Title 1"/>
          <p:cNvSpPr>
            <a:spLocks noGrp="1"/>
          </p:cNvSpPr>
          <p:nvPr>
            <p:ph type="title"/>
          </p:nvPr>
        </p:nvSpPr>
        <p:spPr>
          <a:xfrm>
            <a:off x="2992773" y="591928"/>
            <a:ext cx="6172200" cy="857251"/>
          </a:xfrm>
        </p:spPr>
        <p:txBody>
          <a:bodyPr/>
          <a:lstStyle/>
          <a:p>
            <a:pPr algn="ctr"/>
            <a:r>
              <a:rPr lang="en-US" sz="3600" b="1" dirty="0"/>
              <a:t>What </a:t>
            </a:r>
            <a:r>
              <a:rPr lang="en-US" sz="3600" b="1" dirty="0" err="1"/>
              <a:t>Pensieve</a:t>
            </a:r>
            <a:r>
              <a:rPr lang="en-US" sz="3600" b="1" dirty="0"/>
              <a:t> is good at</a:t>
            </a:r>
          </a:p>
        </p:txBody>
      </p:sp>
      <p:sp>
        <p:nvSpPr>
          <p:cNvPr id="6" name="Content Placeholder 2"/>
          <p:cNvSpPr>
            <a:spLocks noGrp="1"/>
          </p:cNvSpPr>
          <p:nvPr>
            <p:ph idx="1"/>
          </p:nvPr>
        </p:nvSpPr>
        <p:spPr>
          <a:xfrm>
            <a:off x="1639845" y="2020222"/>
            <a:ext cx="9054023" cy="3765085"/>
          </a:xfrm>
        </p:spPr>
        <p:txBody>
          <a:bodyPr>
            <a:noAutofit/>
          </a:bodyPr>
          <a:lstStyle/>
          <a:p>
            <a:endParaRPr lang="en-US" sz="2933" dirty="0"/>
          </a:p>
          <a:p>
            <a:r>
              <a:rPr lang="en-US" sz="2933" dirty="0"/>
              <a:t>Learn the dynamics </a:t>
            </a:r>
            <a:r>
              <a:rPr lang="en-US" sz="2933" b="1" dirty="0">
                <a:solidFill>
                  <a:srgbClr val="C00000"/>
                </a:solidFill>
              </a:rPr>
              <a:t>directly from experience</a:t>
            </a:r>
          </a:p>
          <a:p>
            <a:endParaRPr lang="en-US" sz="2933" dirty="0"/>
          </a:p>
          <a:p>
            <a:r>
              <a:rPr lang="en-US" sz="2933" dirty="0"/>
              <a:t>Optimize the high level </a:t>
            </a:r>
            <a:r>
              <a:rPr lang="en-US" sz="2933" dirty="0" err="1"/>
              <a:t>QoE</a:t>
            </a:r>
            <a:r>
              <a:rPr lang="en-US" sz="2933" dirty="0"/>
              <a:t> objective </a:t>
            </a:r>
            <a:r>
              <a:rPr lang="en-US" sz="2933" b="1" dirty="0">
                <a:solidFill>
                  <a:srgbClr val="C00000"/>
                </a:solidFill>
              </a:rPr>
              <a:t>end-to-end </a:t>
            </a:r>
          </a:p>
          <a:p>
            <a:endParaRPr lang="en-US" sz="2933" dirty="0"/>
          </a:p>
          <a:p>
            <a:r>
              <a:rPr lang="en-US" sz="2933" dirty="0"/>
              <a:t>Extract control rules from </a:t>
            </a:r>
            <a:r>
              <a:rPr lang="en-US" sz="2933" b="1" dirty="0">
                <a:solidFill>
                  <a:srgbClr val="C00000"/>
                </a:solidFill>
              </a:rPr>
              <a:t>raw high-dimensional</a:t>
            </a:r>
            <a:r>
              <a:rPr lang="en-US" sz="2933" dirty="0"/>
              <a:t> signals</a:t>
            </a:r>
          </a:p>
        </p:txBody>
      </p:sp>
    </p:spTree>
    <p:custDataLst>
      <p:tags r:id="rId1"/>
    </p:custDataLst>
    <p:extLst>
      <p:ext uri="{BB962C8B-B14F-4D97-AF65-F5344CB8AC3E}">
        <p14:creationId xmlns:p14="http://schemas.microsoft.com/office/powerpoint/2010/main" val="149455393"/>
      </p:ext>
    </p:extLst>
  </p:cSld>
  <p:clrMapOvr>
    <a:masterClrMapping/>
  </p:clrMapOvr>
  <mc:AlternateContent xmlns:mc="http://schemas.openxmlformats.org/markup-compatibility/2006" xmlns:p14="http://schemas.microsoft.com/office/powerpoint/2010/main">
    <mc:Choice Requires="p14">
      <p:transition spd="slow" p14:dur="2000" advTm="60560"/>
    </mc:Choice>
    <mc:Fallback xmlns="">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06718" y="154475"/>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err="1"/>
              <a:t>Pensieve</a:t>
            </a:r>
            <a:r>
              <a:rPr lang="en-US" sz="3600" b="1" dirty="0"/>
              <a:t> Training System</a:t>
            </a:r>
          </a:p>
        </p:txBody>
      </p:sp>
      <p:sp>
        <p:nvSpPr>
          <p:cNvPr id="46" name="TextBox 45"/>
          <p:cNvSpPr txBox="1"/>
          <p:nvPr/>
        </p:nvSpPr>
        <p:spPr>
          <a:xfrm>
            <a:off x="8420407" y="2779857"/>
            <a:ext cx="2724565" cy="748795"/>
          </a:xfrm>
          <a:prstGeom prst="rect">
            <a:avLst/>
          </a:prstGeom>
          <a:noFill/>
        </p:spPr>
        <p:txBody>
          <a:bodyPr wrap="square" rtlCol="0">
            <a:spAutoFit/>
          </a:bodyPr>
          <a:lstStyle/>
          <a:p>
            <a:pPr algn="ctr"/>
            <a:r>
              <a:rPr lang="en-US" sz="2133" dirty="0"/>
              <a:t>{state, action, reward}</a:t>
            </a:r>
          </a:p>
          <a:p>
            <a:pPr algn="ctr"/>
            <a:r>
              <a:rPr lang="en-US" sz="2133" dirty="0"/>
              <a:t>experiences</a:t>
            </a:r>
          </a:p>
        </p:txBody>
      </p:sp>
      <p:sp>
        <p:nvSpPr>
          <p:cNvPr id="50" name="TextBox 49"/>
          <p:cNvSpPr txBox="1"/>
          <p:nvPr/>
        </p:nvSpPr>
        <p:spPr>
          <a:xfrm>
            <a:off x="8519927" y="5411743"/>
            <a:ext cx="2498959" cy="748795"/>
          </a:xfrm>
          <a:prstGeom prst="rect">
            <a:avLst/>
          </a:prstGeom>
          <a:noFill/>
        </p:spPr>
        <p:txBody>
          <a:bodyPr wrap="square" rtlCol="0">
            <a:spAutoFit/>
          </a:bodyPr>
          <a:lstStyle/>
          <a:p>
            <a:pPr algn="ctr"/>
            <a:r>
              <a:rPr lang="en-US" sz="2133" dirty="0"/>
              <a:t>updated neural </a:t>
            </a:r>
          </a:p>
          <a:p>
            <a:pPr algn="ctr"/>
            <a:r>
              <a:rPr lang="en-US" sz="2133" dirty="0"/>
              <a:t>network parameters</a:t>
            </a:r>
          </a:p>
        </p:txBody>
      </p:sp>
      <p:sp>
        <p:nvSpPr>
          <p:cNvPr id="3" name="Slide Number Placeholder 2"/>
          <p:cNvSpPr>
            <a:spLocks noGrp="1"/>
          </p:cNvSpPr>
          <p:nvPr>
            <p:ph type="sldNum" sz="quarter" idx="12"/>
          </p:nvPr>
        </p:nvSpPr>
        <p:spPr/>
        <p:txBody>
          <a:bodyPr/>
          <a:lstStyle/>
          <a:p>
            <a:fld id="{81D68F6D-792F-C840-8BAC-1A964D3CE3FA}" type="slidenum">
              <a:rPr lang="en-US" smtClean="0"/>
              <a:t>14</a:t>
            </a:fld>
            <a:endParaRPr lang="en-US"/>
          </a:p>
        </p:txBody>
      </p:sp>
      <p:grpSp>
        <p:nvGrpSpPr>
          <p:cNvPr id="1210" name="Group 1209"/>
          <p:cNvGrpSpPr/>
          <p:nvPr/>
        </p:nvGrpSpPr>
        <p:grpSpPr>
          <a:xfrm>
            <a:off x="2476880" y="1302881"/>
            <a:ext cx="5542683" cy="5003355"/>
            <a:chOff x="1857660" y="977161"/>
            <a:chExt cx="4157012" cy="3752516"/>
          </a:xfrm>
        </p:grpSpPr>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TextBox 51"/>
            <p:cNvSpPr txBox="1"/>
            <p:nvPr/>
          </p:nvSpPr>
          <p:spPr>
            <a:xfrm>
              <a:off x="3081674" y="977161"/>
              <a:ext cx="2932998" cy="592422"/>
            </a:xfrm>
            <a:prstGeom prst="rect">
              <a:avLst/>
            </a:prstGeom>
            <a:noFill/>
          </p:spPr>
          <p:txBody>
            <a:bodyPr wrap="square" rtlCol="0">
              <a:spAutoFit/>
            </a:bodyPr>
            <a:lstStyle/>
            <a:p>
              <a:pPr algn="ctr"/>
              <a:r>
                <a:rPr lang="en-US" sz="2400" b="1" dirty="0"/>
                <a:t>Video playback</a:t>
              </a:r>
            </a:p>
            <a:p>
              <a:pPr algn="ctr"/>
              <a:r>
                <a:rPr lang="en-US" sz="2133" i="1" dirty="0">
                  <a:solidFill>
                    <a:srgbClr val="3167FF"/>
                  </a:solidFill>
                </a:rPr>
                <a:t>Fast chunk-level simulator</a:t>
              </a: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err="1">
                  <a:solidFill>
                    <a:schemeClr val="tx1"/>
                  </a:solidFill>
                </a:rPr>
                <a:t>Pensieve</a:t>
              </a:r>
              <a:r>
                <a:rPr lang="en-US" sz="1867" b="1" dirty="0">
                  <a:solidFill>
                    <a:schemeClr val="tx1"/>
                  </a:solidFill>
                </a:rPr>
                <a:t> worker</a:t>
              </a: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err="1">
                  <a:solidFill>
                    <a:schemeClr val="tx1"/>
                  </a:solidFill>
                </a:rPr>
                <a:t>Pensieve</a:t>
              </a:r>
              <a:r>
                <a:rPr lang="en-US" sz="1867" b="1" dirty="0">
                  <a:solidFill>
                    <a:schemeClr val="tx1"/>
                  </a:solidFill>
                </a:rPr>
                <a:t> worker</a:t>
              </a: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err="1">
                  <a:solidFill>
                    <a:schemeClr val="tx1"/>
                  </a:solidFill>
                </a:rPr>
                <a:t>Pensieve</a:t>
              </a:r>
              <a:r>
                <a:rPr lang="en-US" sz="1867" b="1" dirty="0">
                  <a:solidFill>
                    <a:schemeClr val="tx1"/>
                  </a:solidFill>
                </a:rPr>
                <a:t> worker</a:t>
              </a:r>
            </a:p>
          </p:txBody>
        </p:sp>
      </p:grpSp>
      <p:sp>
        <p:nvSpPr>
          <p:cNvPr id="42" name="Rectangle 41"/>
          <p:cNvSpPr/>
          <p:nvPr/>
        </p:nvSpPr>
        <p:spPr>
          <a:xfrm>
            <a:off x="10350245" y="3753267"/>
            <a:ext cx="1337284" cy="131380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err="1">
                <a:solidFill>
                  <a:schemeClr val="tx1"/>
                </a:solidFill>
              </a:rPr>
              <a:t>Pensieve</a:t>
            </a:r>
            <a:r>
              <a:rPr lang="en-US" sz="2133" dirty="0">
                <a:solidFill>
                  <a:schemeClr val="tx1"/>
                </a:solidFill>
              </a:rPr>
              <a:t> master</a:t>
            </a:r>
          </a:p>
        </p:txBody>
      </p:sp>
      <p:cxnSp>
        <p:nvCxnSpPr>
          <p:cNvPr id="43" name="Straight Arrow Connector 42"/>
          <p:cNvCxnSpPr/>
          <p:nvPr/>
        </p:nvCxnSpPr>
        <p:spPr>
          <a:xfrm>
            <a:off x="7721427" y="2891906"/>
            <a:ext cx="2612341" cy="1373903"/>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079684" y="1380600"/>
            <a:ext cx="2819969" cy="789896"/>
          </a:xfrm>
          <a:prstGeom prst="rect">
            <a:avLst/>
          </a:prstGeom>
          <a:noFill/>
        </p:spPr>
        <p:txBody>
          <a:bodyPr wrap="square" rtlCol="0">
            <a:spAutoFit/>
          </a:bodyPr>
          <a:lstStyle/>
          <a:p>
            <a:pPr algn="ctr"/>
            <a:r>
              <a:rPr lang="en-US" sz="2400" b="1" dirty="0"/>
              <a:t>Model update </a:t>
            </a:r>
          </a:p>
          <a:p>
            <a:pPr algn="ctr"/>
            <a:r>
              <a:rPr lang="en-US" sz="2133" i="1" dirty="0" err="1">
                <a:solidFill>
                  <a:srgbClr val="3167FF"/>
                </a:solidFill>
              </a:rPr>
              <a:t>TensorFlow</a:t>
            </a:r>
            <a:endParaRPr lang="en-US" sz="1867" i="1" dirty="0">
              <a:solidFill>
                <a:srgbClr val="3167FF"/>
              </a:solidFill>
            </a:endParaRPr>
          </a:p>
        </p:txBody>
      </p:sp>
      <p:cxnSp>
        <p:nvCxnSpPr>
          <p:cNvPr id="1182" name="Straight Arrow Connector 1181"/>
          <p:cNvCxnSpPr/>
          <p:nvPr/>
        </p:nvCxnSpPr>
        <p:spPr>
          <a:xfrm>
            <a:off x="7718800" y="4081453"/>
            <a:ext cx="2614968" cy="31707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7718800" y="4600419"/>
            <a:ext cx="2614968" cy="152591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7695419" y="3274757"/>
            <a:ext cx="2623171" cy="1325663"/>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7690069" y="4265808"/>
            <a:ext cx="2639043" cy="148747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7700087" y="4406710"/>
            <a:ext cx="2607992" cy="269895"/>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152401" y="1201941"/>
            <a:ext cx="3644988" cy="527660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1" name="TextBox 50"/>
            <p:cNvSpPr txBox="1"/>
            <p:nvPr/>
          </p:nvSpPr>
          <p:spPr>
            <a:xfrm>
              <a:off x="114300" y="901456"/>
              <a:ext cx="2733741" cy="869421"/>
            </a:xfrm>
            <a:prstGeom prst="rect">
              <a:avLst/>
            </a:prstGeom>
            <a:noFill/>
          </p:spPr>
          <p:txBody>
            <a:bodyPr wrap="square" rtlCol="0">
              <a:spAutoFit/>
            </a:bodyPr>
            <a:lstStyle/>
            <a:p>
              <a:pPr algn="ctr"/>
              <a:r>
                <a:rPr lang="en-US" sz="2400" b="1" dirty="0"/>
                <a:t>Large corpus of </a:t>
              </a:r>
            </a:p>
            <a:p>
              <a:pPr algn="ctr"/>
              <a:r>
                <a:rPr lang="en-US" sz="2400" b="1" dirty="0"/>
                <a:t>network traces</a:t>
              </a:r>
            </a:p>
            <a:p>
              <a:pPr algn="ctr"/>
              <a:r>
                <a:rPr lang="en-US" sz="2133" i="1" dirty="0">
                  <a:solidFill>
                    <a:srgbClr val="3167FF"/>
                  </a:solidFill>
                </a:rPr>
                <a:t>cellular, broadband, synthetic</a:t>
              </a: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ustDataLst>
      <p:tags r:id="rId1"/>
    </p:custDataLst>
    <p:extLst>
      <p:ext uri="{BB962C8B-B14F-4D97-AF65-F5344CB8AC3E}">
        <p14:creationId xmlns:p14="http://schemas.microsoft.com/office/powerpoint/2010/main" val="1436066798"/>
      </p:ext>
    </p:extLst>
  </p:cSld>
  <p:clrMapOvr>
    <a:masterClrMapping/>
  </p:clrMapOvr>
  <mc:AlternateContent xmlns:mc="http://schemas.openxmlformats.org/markup-compatibility/2006" xmlns:p14="http://schemas.microsoft.com/office/powerpoint/2010/main">
    <mc:Choice Requires="p14">
      <p:transition spd="slow" p14:dur="2000" advTm="41936"/>
    </mc:Choice>
    <mc:Fallback xmlns="">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431791" y="652418"/>
            <a:ext cx="14157193" cy="6068423"/>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15</a:t>
            </a:fld>
            <a:endParaRPr lang="en-US"/>
          </a:p>
        </p:txBody>
      </p:sp>
      <p:sp>
        <p:nvSpPr>
          <p:cNvPr id="2" name="TextBox 1"/>
          <p:cNvSpPr txBox="1"/>
          <p:nvPr/>
        </p:nvSpPr>
        <p:spPr>
          <a:xfrm>
            <a:off x="362167" y="1933251"/>
            <a:ext cx="1231107" cy="1369171"/>
          </a:xfrm>
          <a:prstGeom prst="rect">
            <a:avLst/>
          </a:prstGeom>
          <a:solidFill>
            <a:schemeClr val="bg1"/>
          </a:solidFill>
        </p:spPr>
        <p:txBody>
          <a:bodyPr vert="vert270" wrap="square" rtlCol="0">
            <a:spAutoFit/>
          </a:bodyPr>
          <a:lstStyle/>
          <a:p>
            <a:pPr algn="ctr"/>
            <a:r>
              <a:rPr lang="en-US" sz="2400" dirty="0" err="1">
                <a:solidFill>
                  <a:srgbClr val="ED411D"/>
                </a:solidFill>
              </a:rPr>
              <a:t>Pensieve</a:t>
            </a:r>
            <a:endParaRPr lang="en-US" sz="2400" dirty="0">
              <a:solidFill>
                <a:srgbClr val="ED411D"/>
              </a:solidFill>
            </a:endParaRPr>
          </a:p>
        </p:txBody>
      </p:sp>
      <p:sp>
        <p:nvSpPr>
          <p:cNvPr id="6" name="TextBox 5"/>
          <p:cNvSpPr txBox="1"/>
          <p:nvPr/>
        </p:nvSpPr>
        <p:spPr>
          <a:xfrm>
            <a:off x="362165" y="4583256"/>
            <a:ext cx="553998" cy="821081"/>
          </a:xfrm>
          <a:prstGeom prst="rect">
            <a:avLst/>
          </a:prstGeom>
          <a:solidFill>
            <a:schemeClr val="bg1"/>
          </a:solidFill>
        </p:spPr>
        <p:txBody>
          <a:bodyPr vert="vert270" wrap="square" rtlCol="0">
            <a:spAutoFit/>
          </a:bodyPr>
          <a:lstStyle/>
          <a:p>
            <a:pPr algn="ctr"/>
            <a:r>
              <a:rPr lang="en-US" sz="2400" dirty="0">
                <a:solidFill>
                  <a:srgbClr val="0070C0"/>
                </a:solidFill>
              </a:rPr>
              <a:t>MPC</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70637" y="4113884"/>
            <a:ext cx="1627856" cy="1627856"/>
          </a:xfrm>
          <a:prstGeom prst="rect">
            <a:avLst/>
          </a:prstGeom>
        </p:spPr>
      </p:pic>
      <p:sp>
        <p:nvSpPr>
          <p:cNvPr id="4" name="Title 1"/>
          <p:cNvSpPr txBox="1">
            <a:spLocks/>
          </p:cNvSpPr>
          <p:nvPr/>
        </p:nvSpPr>
        <p:spPr>
          <a:xfrm>
            <a:off x="3231849" y="272548"/>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Demo</a:t>
            </a:r>
          </a:p>
        </p:txBody>
      </p:sp>
      <p:sp>
        <p:nvSpPr>
          <p:cNvPr id="9" name="TextBox 8"/>
          <p:cNvSpPr txBox="1"/>
          <p:nvPr/>
        </p:nvSpPr>
        <p:spPr>
          <a:xfrm rot="5400000" flipH="1">
            <a:off x="8979164" y="3962114"/>
            <a:ext cx="677108" cy="2306948"/>
          </a:xfrm>
          <a:prstGeom prst="rect">
            <a:avLst/>
          </a:prstGeom>
          <a:noFill/>
        </p:spPr>
        <p:txBody>
          <a:bodyPr vert="vert270" wrap="square" rtlCol="0">
            <a:spAutoFit/>
          </a:bodyPr>
          <a:lstStyle/>
          <a:p>
            <a:pPr algn="ctr"/>
            <a:r>
              <a:rPr lang="en-US" sz="3200" dirty="0" err="1">
                <a:solidFill>
                  <a:srgbClr val="ED411D"/>
                </a:solidFill>
              </a:rPr>
              <a:t>Rebuffering</a:t>
            </a:r>
            <a:endParaRPr lang="en-US" sz="3200" dirty="0">
              <a:solidFill>
                <a:srgbClr val="ED411D"/>
              </a:solidFill>
            </a:endParaRPr>
          </a:p>
        </p:txBody>
      </p:sp>
      <p:sp>
        <p:nvSpPr>
          <p:cNvPr id="7" name="Rectangle 6"/>
          <p:cNvSpPr/>
          <p:nvPr/>
        </p:nvSpPr>
        <p:spPr>
          <a:xfrm>
            <a:off x="362166" y="1018178"/>
            <a:ext cx="4898767" cy="53381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8378854" y="6108701"/>
            <a:ext cx="463492" cy="2422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5" name="Straight Arrow Connector 14"/>
          <p:cNvCxnSpPr/>
          <p:nvPr/>
        </p:nvCxnSpPr>
        <p:spPr>
          <a:xfrm flipH="1">
            <a:off x="8888673" y="3500526"/>
            <a:ext cx="345259" cy="613359"/>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982200" y="3513691"/>
            <a:ext cx="76984" cy="572391"/>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670697" y="3513691"/>
            <a:ext cx="303787" cy="49324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545662" y="3040338"/>
            <a:ext cx="3202996" cy="502766"/>
          </a:xfrm>
          <a:prstGeom prst="rect">
            <a:avLst/>
          </a:prstGeom>
          <a:noFill/>
        </p:spPr>
        <p:txBody>
          <a:bodyPr wrap="square" rtlCol="0">
            <a:spAutoFit/>
          </a:bodyPr>
          <a:lstStyle/>
          <a:p>
            <a:r>
              <a:rPr lang="en-US" sz="2667" dirty="0"/>
              <a:t>chances of outage</a:t>
            </a:r>
          </a:p>
        </p:txBody>
      </p:sp>
      <p:sp>
        <p:nvSpPr>
          <p:cNvPr id="16" name="Rectangle 15"/>
          <p:cNvSpPr/>
          <p:nvPr/>
        </p:nvSpPr>
        <p:spPr>
          <a:xfrm rot="16200000">
            <a:off x="4529713" y="1795446"/>
            <a:ext cx="1725633" cy="588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err="1">
                <a:solidFill>
                  <a:srgbClr val="ED411D"/>
                </a:solidFill>
              </a:rPr>
              <a:t>Pensieve</a:t>
            </a:r>
            <a:r>
              <a:rPr lang="en-US" sz="2133" dirty="0">
                <a:solidFill>
                  <a:srgbClr val="ED411D"/>
                </a:solidFill>
              </a:rPr>
              <a:t> buffer (sec)</a:t>
            </a:r>
          </a:p>
        </p:txBody>
      </p:sp>
      <p:sp>
        <p:nvSpPr>
          <p:cNvPr id="20" name="Rectangle 19"/>
          <p:cNvSpPr/>
          <p:nvPr/>
        </p:nvSpPr>
        <p:spPr>
          <a:xfrm rot="16200000">
            <a:off x="4554482" y="5038578"/>
            <a:ext cx="1695615" cy="60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2379B5"/>
                </a:solidFill>
              </a:rPr>
              <a:t>MPC </a:t>
            </a:r>
          </a:p>
          <a:p>
            <a:pPr algn="ctr"/>
            <a:r>
              <a:rPr lang="en-US" sz="2133" dirty="0">
                <a:solidFill>
                  <a:srgbClr val="2379B5"/>
                </a:solidFill>
              </a:rPr>
              <a:t>buffer (sec)</a:t>
            </a:r>
          </a:p>
        </p:txBody>
      </p:sp>
      <p:sp>
        <p:nvSpPr>
          <p:cNvPr id="22" name="Rectangle 21"/>
          <p:cNvSpPr/>
          <p:nvPr/>
        </p:nvSpPr>
        <p:spPr>
          <a:xfrm rot="16200000">
            <a:off x="4572837" y="3419636"/>
            <a:ext cx="1586601" cy="60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tx1"/>
                </a:solidFill>
              </a:rPr>
              <a:t>Throughput (mbps)</a:t>
            </a:r>
          </a:p>
        </p:txBody>
      </p:sp>
      <p:sp>
        <p:nvSpPr>
          <p:cNvPr id="10" name="Rectangle 9"/>
          <p:cNvSpPr/>
          <p:nvPr/>
        </p:nvSpPr>
        <p:spPr>
          <a:xfrm>
            <a:off x="5112042" y="1265829"/>
            <a:ext cx="6636615" cy="16618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p:nvSpPr>
        <p:spPr>
          <a:xfrm>
            <a:off x="5109481" y="2920769"/>
            <a:ext cx="6639175" cy="162013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5098472" y="4566459"/>
            <a:ext cx="6428509" cy="1589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1142506176"/>
      </p:ext>
    </p:extLst>
  </p:cSld>
  <p:clrMapOvr>
    <a:masterClrMapping/>
  </p:clrMapOvr>
  <mc:AlternateContent xmlns:mc="http://schemas.openxmlformats.org/markup-compatibility/2006" xmlns:p14="http://schemas.microsoft.com/office/powerpoint/2010/main">
    <mc:Choice Requires="p14">
      <p:transition spd="slow" p14:dur="2000" advTm="69596"/>
    </mc:Choice>
    <mc:Fallback xmlns="">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extLst>
    <p:ext uri="{E180D4A7-C9FB-4DFB-919C-405C955672EB}">
      <p14:showEvtLst xmlns:p14="http://schemas.microsoft.com/office/powerpoint/2010/main">
        <p14:playEvt time="34448" objId="5"/>
        <p14:stopEvt time="69107" objId="5"/>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0898" y="2352419"/>
            <a:ext cx="5207921" cy="367275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27040" y="2352419"/>
            <a:ext cx="5255096" cy="367856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0898" y="2352419"/>
            <a:ext cx="5207921" cy="3672751"/>
          </a:xfrm>
          <a:prstGeom prst="rect">
            <a:avLst/>
          </a:prstGeom>
          <a:effectLst/>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26412" y="2347457"/>
            <a:ext cx="5246787" cy="367275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228264" y="2347446"/>
            <a:ext cx="5246787" cy="367275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80270" y="2352418"/>
            <a:ext cx="5207921" cy="3672751"/>
          </a:xfrm>
          <a:prstGeom prst="rect">
            <a:avLst/>
          </a:prstGeom>
        </p:spPr>
      </p:pic>
      <p:sp>
        <p:nvSpPr>
          <p:cNvPr id="11" name="Title 1"/>
          <p:cNvSpPr txBox="1">
            <a:spLocks/>
          </p:cNvSpPr>
          <p:nvPr/>
        </p:nvSpPr>
        <p:spPr>
          <a:xfrm>
            <a:off x="3156522" y="99518"/>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Trace-driven Evaluation</a:t>
            </a:r>
          </a:p>
        </p:txBody>
      </p:sp>
      <p:sp>
        <p:nvSpPr>
          <p:cNvPr id="12" name="Rectangle 11"/>
          <p:cNvSpPr/>
          <p:nvPr/>
        </p:nvSpPr>
        <p:spPr>
          <a:xfrm>
            <a:off x="754625" y="849379"/>
            <a:ext cx="11637219" cy="1077026"/>
          </a:xfrm>
          <a:prstGeom prst="rect">
            <a:avLst/>
          </a:prstGeom>
        </p:spPr>
        <p:txBody>
          <a:bodyPr wrap="square">
            <a:spAutoFit/>
          </a:bodyPr>
          <a:lstStyle/>
          <a:p>
            <a:pPr marL="380990" indent="-380990">
              <a:buFont typeface="Arial" charset="0"/>
              <a:buChar char="•"/>
            </a:pPr>
            <a:r>
              <a:rPr lang="en-US" sz="2133" b="1" dirty="0"/>
              <a:t>Dataset:</a:t>
            </a:r>
            <a:r>
              <a:rPr lang="en-US" sz="2133" dirty="0"/>
              <a:t> Two datasets, each dataset consists of 1000 traces, each trace 320 seconds.</a:t>
            </a:r>
          </a:p>
          <a:p>
            <a:pPr marL="380990" indent="-380990">
              <a:buFont typeface="Arial" charset="0"/>
              <a:buChar char="•"/>
            </a:pPr>
            <a:r>
              <a:rPr lang="en-US" sz="2133" b="1" dirty="0"/>
              <a:t>Video:</a:t>
            </a:r>
            <a:r>
              <a:rPr lang="en-US" sz="2133" dirty="0"/>
              <a:t> 193 seconds. encoded at bitrates: {300, 750, 1200, 1850, 2850, 4300} kbps.</a:t>
            </a:r>
          </a:p>
          <a:p>
            <a:pPr marL="380990" indent="-380990">
              <a:buFont typeface="Arial" charset="0"/>
              <a:buChar char="•"/>
            </a:pPr>
            <a:r>
              <a:rPr lang="en-US" sz="2133" b="1" dirty="0"/>
              <a:t>Video player:</a:t>
            </a:r>
            <a:r>
              <a:rPr lang="en-US" sz="2133" dirty="0"/>
              <a:t> Google Chrome browser  </a:t>
            </a:r>
            <a:r>
              <a:rPr lang="en-US" sz="2133" b="1" dirty="0"/>
              <a:t>Video server:</a:t>
            </a:r>
            <a:r>
              <a:rPr lang="en-US" sz="2133" dirty="0"/>
              <a:t> Apache server</a:t>
            </a:r>
          </a:p>
        </p:txBody>
      </p:sp>
      <p:sp>
        <p:nvSpPr>
          <p:cNvPr id="13" name="TextBox 12"/>
          <p:cNvSpPr txBox="1"/>
          <p:nvPr/>
        </p:nvSpPr>
        <p:spPr>
          <a:xfrm>
            <a:off x="1937411" y="2100417"/>
            <a:ext cx="3177858" cy="420564"/>
          </a:xfrm>
          <a:prstGeom prst="rect">
            <a:avLst/>
          </a:prstGeom>
          <a:noFill/>
        </p:spPr>
        <p:txBody>
          <a:bodyPr wrap="none" rtlCol="0">
            <a:spAutoFit/>
          </a:bodyPr>
          <a:lstStyle/>
          <a:p>
            <a:r>
              <a:rPr lang="en-US" sz="2133" dirty="0"/>
              <a:t>Norway 3G </a:t>
            </a:r>
            <a:r>
              <a:rPr lang="en-US" altLang="zh-CN" sz="2133"/>
              <a:t>c</a:t>
            </a:r>
            <a:r>
              <a:rPr lang="en-US" sz="2133"/>
              <a:t>ellular dataset</a:t>
            </a:r>
            <a:endParaRPr lang="en-US" sz="2133" dirty="0"/>
          </a:p>
        </p:txBody>
      </p:sp>
      <p:sp>
        <p:nvSpPr>
          <p:cNvPr id="15" name="TextBox 14"/>
          <p:cNvSpPr txBox="1"/>
          <p:nvPr/>
        </p:nvSpPr>
        <p:spPr>
          <a:xfrm>
            <a:off x="7865215" y="2100417"/>
            <a:ext cx="2768963" cy="420564"/>
          </a:xfrm>
          <a:prstGeom prst="rect">
            <a:avLst/>
          </a:prstGeom>
          <a:noFill/>
        </p:spPr>
        <p:txBody>
          <a:bodyPr wrap="none" rtlCol="0">
            <a:spAutoFit/>
          </a:bodyPr>
          <a:lstStyle/>
          <a:p>
            <a:r>
              <a:rPr lang="en-US" sz="2133" dirty="0"/>
              <a:t>FCC broadband dataset</a:t>
            </a:r>
          </a:p>
        </p:txBody>
      </p:sp>
      <p:sp>
        <p:nvSpPr>
          <p:cNvPr id="16" name="Down Arrow 15"/>
          <p:cNvSpPr/>
          <p:nvPr/>
        </p:nvSpPr>
        <p:spPr>
          <a:xfrm rot="16200000">
            <a:off x="3022805" y="4372393"/>
            <a:ext cx="524104" cy="913617"/>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67" dirty="0">
                <a:solidFill>
                  <a:schemeClr val="tx1"/>
                </a:solidFill>
              </a:rPr>
              <a:t>better</a:t>
            </a:r>
          </a:p>
        </p:txBody>
      </p:sp>
      <p:sp>
        <p:nvSpPr>
          <p:cNvPr id="17" name="Down Arrow 16"/>
          <p:cNvSpPr/>
          <p:nvPr/>
        </p:nvSpPr>
        <p:spPr>
          <a:xfrm rot="16200000">
            <a:off x="8600208" y="4372394"/>
            <a:ext cx="524104" cy="913617"/>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67" dirty="0">
                <a:solidFill>
                  <a:schemeClr val="tx1"/>
                </a:solidFill>
              </a:rPr>
              <a:t>better</a:t>
            </a:r>
          </a:p>
        </p:txBody>
      </p:sp>
      <p:sp>
        <p:nvSpPr>
          <p:cNvPr id="14" name="Rectangle 13"/>
          <p:cNvSpPr/>
          <p:nvPr/>
        </p:nvSpPr>
        <p:spPr>
          <a:xfrm>
            <a:off x="0" y="5497484"/>
            <a:ext cx="12192000" cy="136473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Pensieve</a:t>
            </a:r>
            <a:r>
              <a:rPr lang="en-US" sz="3200" dirty="0"/>
              <a:t> improves the best previous scheme by 12-25%</a:t>
            </a:r>
          </a:p>
          <a:p>
            <a:pPr algn="ctr"/>
            <a:r>
              <a:rPr lang="en-US" sz="3200" dirty="0"/>
              <a:t>and is within 9-14% of the offline optimal</a:t>
            </a:r>
          </a:p>
        </p:txBody>
      </p:sp>
      <p:sp>
        <p:nvSpPr>
          <p:cNvPr id="4" name="Slide Number Placeholder 3"/>
          <p:cNvSpPr>
            <a:spLocks noGrp="1"/>
          </p:cNvSpPr>
          <p:nvPr>
            <p:ph type="sldNum" sz="quarter" idx="12"/>
          </p:nvPr>
        </p:nvSpPr>
        <p:spPr>
          <a:xfrm>
            <a:off x="9071547" y="6339354"/>
            <a:ext cx="2743200" cy="365125"/>
          </a:xfrm>
        </p:spPr>
        <p:txBody>
          <a:bodyPr/>
          <a:lstStyle/>
          <a:p>
            <a:fld id="{81D68F6D-792F-C840-8BAC-1A964D3CE3FA}" type="slidenum">
              <a:rPr lang="en-US" smtClean="0"/>
              <a:t>16</a:t>
            </a:fld>
            <a:endParaRPr lang="en-US" dirty="0"/>
          </a:p>
        </p:txBody>
      </p:sp>
    </p:spTree>
    <p:custDataLst>
      <p:tags r:id="rId1"/>
    </p:custDataLst>
    <p:extLst>
      <p:ext uri="{BB962C8B-B14F-4D97-AF65-F5344CB8AC3E}">
        <p14:creationId xmlns:p14="http://schemas.microsoft.com/office/powerpoint/2010/main" val="1595541879"/>
      </p:ext>
    </p:extLst>
  </p:cSld>
  <p:clrMapOvr>
    <a:masterClrMapping/>
  </p:clrMapOvr>
  <mc:AlternateContent xmlns:mc="http://schemas.openxmlformats.org/markup-compatibility/2006" xmlns:p14="http://schemas.microsoft.com/office/powerpoint/2010/main">
    <mc:Choice Requires="p14">
      <p:transition spd="slow" p14:dur="2000" advTm="71631"/>
    </mc:Choice>
    <mc:Fallback xmlns="">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10714" y="337863"/>
            <a:ext cx="5915025"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err="1"/>
              <a:t>QoE</a:t>
            </a:r>
            <a:r>
              <a:rPr lang="en-US" sz="3600" b="1" dirty="0"/>
              <a:t> Breakdown</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193" y="1359083"/>
            <a:ext cx="10832065" cy="4078949"/>
          </a:xfrm>
          <a:prstGeom prst="rect">
            <a:avLst/>
          </a:prstGeom>
        </p:spPr>
      </p:pic>
      <p:grpSp>
        <p:nvGrpSpPr>
          <p:cNvPr id="2" name="Group 1"/>
          <p:cNvGrpSpPr/>
          <p:nvPr/>
        </p:nvGrpSpPr>
        <p:grpSpPr>
          <a:xfrm>
            <a:off x="1642019" y="5835084"/>
            <a:ext cx="9197000" cy="461667"/>
            <a:chOff x="1631482" y="4534853"/>
            <a:chExt cx="6897750" cy="346250"/>
          </a:xfrm>
        </p:grpSpPr>
        <p:sp>
          <p:nvSpPr>
            <p:cNvPr id="12" name="TextBox 11"/>
            <p:cNvSpPr txBox="1"/>
            <p:nvPr/>
          </p:nvSpPr>
          <p:spPr>
            <a:xfrm>
              <a:off x="1631482" y="4534854"/>
              <a:ext cx="1323824" cy="346249"/>
            </a:xfrm>
            <a:prstGeom prst="rect">
              <a:avLst/>
            </a:prstGeom>
            <a:noFill/>
          </p:spPr>
          <p:txBody>
            <a:bodyPr wrap="none" rtlCol="0">
              <a:spAutoFit/>
            </a:bodyPr>
            <a:lstStyle/>
            <a:p>
              <a:r>
                <a:rPr lang="en-US" sz="2400" dirty="0"/>
                <a:t>Reward/</a:t>
              </a:r>
              <a:r>
                <a:rPr lang="en-US" sz="2400" dirty="0" err="1"/>
                <a:t>QoE</a:t>
              </a:r>
              <a:endParaRPr lang="en-US" sz="2400"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287746" cy="346248"/>
            </a:xfrm>
            <a:prstGeom prst="rect">
              <a:avLst/>
            </a:prstGeom>
            <a:noFill/>
          </p:spPr>
          <p:txBody>
            <a:bodyPr wrap="none" rtlCol="0">
              <a:spAutoFit/>
            </a:bodyPr>
            <a:lstStyle/>
            <a:p>
              <a:r>
                <a:rPr lang="en-US" sz="2400" dirty="0"/>
                <a:t>+ Bitrate utility </a:t>
              </a:r>
              <a:r>
                <a:rPr lang="mr-IN" sz="2400" dirty="0"/>
                <a:t>–</a:t>
              </a:r>
              <a:r>
                <a:rPr lang="en-US" sz="2400" dirty="0"/>
                <a:t> </a:t>
              </a:r>
              <a:r>
                <a:rPr lang="en-US" sz="2400" dirty="0" err="1"/>
                <a:t>rebuffering</a:t>
              </a:r>
              <a:r>
                <a:rPr lang="en-US" sz="2400" dirty="0"/>
                <a:t> penalty </a:t>
              </a:r>
              <a:r>
                <a:rPr lang="mr-IN" sz="2400" dirty="0"/>
                <a:t>–</a:t>
              </a:r>
              <a:r>
                <a:rPr lang="en-US" sz="2400" dirty="0"/>
                <a:t> smooth penalty </a:t>
              </a:r>
            </a:p>
          </p:txBody>
        </p:sp>
      </p:grpSp>
      <p:sp>
        <p:nvSpPr>
          <p:cNvPr id="15" name="Down Arrow 14"/>
          <p:cNvSpPr/>
          <p:nvPr/>
        </p:nvSpPr>
        <p:spPr>
          <a:xfrm rot="10800000">
            <a:off x="4368061" y="1755041"/>
            <a:ext cx="740128" cy="1157491"/>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solidFill>
                  <a:schemeClr val="tx1"/>
                </a:solidFill>
              </a:rPr>
              <a:t>better</a:t>
            </a:r>
          </a:p>
        </p:txBody>
      </p:sp>
      <p:sp>
        <p:nvSpPr>
          <p:cNvPr id="17" name="Down Arrow 16"/>
          <p:cNvSpPr/>
          <p:nvPr/>
        </p:nvSpPr>
        <p:spPr>
          <a:xfrm>
            <a:off x="7490867" y="1873574"/>
            <a:ext cx="740128" cy="1174425"/>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better</a:t>
            </a:r>
          </a:p>
        </p:txBody>
      </p:sp>
      <p:sp>
        <p:nvSpPr>
          <p:cNvPr id="18" name="Down Arrow 17"/>
          <p:cNvSpPr/>
          <p:nvPr/>
        </p:nvSpPr>
        <p:spPr>
          <a:xfrm>
            <a:off x="10613672" y="1873574"/>
            <a:ext cx="740128" cy="1174425"/>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b</a:t>
            </a:r>
            <a:r>
              <a:rPr lang="en-US" sz="2400">
                <a:solidFill>
                  <a:schemeClr val="tx1"/>
                </a:solidFill>
              </a:rPr>
              <a:t>etter</a:t>
            </a:r>
            <a:endParaRPr lang="en-US" sz="2400" dirty="0">
              <a:solidFill>
                <a:schemeClr val="tx1"/>
              </a:solidFill>
            </a:endParaRPr>
          </a:p>
        </p:txBody>
      </p:sp>
      <p:sp>
        <p:nvSpPr>
          <p:cNvPr id="16" name="Rectangle 15"/>
          <p:cNvSpPr/>
          <p:nvPr/>
        </p:nvSpPr>
        <p:spPr>
          <a:xfrm>
            <a:off x="0" y="5521960"/>
            <a:ext cx="12192000" cy="1193344"/>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Pensieve</a:t>
            </a:r>
            <a:r>
              <a:rPr lang="en-US" sz="3200" dirty="0"/>
              <a:t> reduces </a:t>
            </a:r>
            <a:r>
              <a:rPr lang="en-US" sz="3200" dirty="0" err="1"/>
              <a:t>rebuffering</a:t>
            </a:r>
            <a:r>
              <a:rPr lang="en-US" sz="3200" dirty="0"/>
              <a:t> by 10-32% over second best algorithm</a:t>
            </a:r>
          </a:p>
        </p:txBody>
      </p:sp>
      <p:sp>
        <p:nvSpPr>
          <p:cNvPr id="3" name="Slide Number Placeholder 2"/>
          <p:cNvSpPr>
            <a:spLocks noGrp="1"/>
          </p:cNvSpPr>
          <p:nvPr>
            <p:ph type="sldNum" sz="quarter" idx="12"/>
          </p:nvPr>
        </p:nvSpPr>
        <p:spPr/>
        <p:txBody>
          <a:bodyPr/>
          <a:lstStyle/>
          <a:p>
            <a:fld id="{81D68F6D-792F-C840-8BAC-1A964D3CE3FA}" type="slidenum">
              <a:rPr lang="en-US" smtClean="0"/>
              <a:t>17</a:t>
            </a:fld>
            <a:endParaRPr lang="en-US" dirty="0"/>
          </a:p>
        </p:txBody>
      </p:sp>
      <p:sp>
        <p:nvSpPr>
          <p:cNvPr id="5" name="Rectangle 4"/>
          <p:cNvSpPr/>
          <p:nvPr/>
        </p:nvSpPr>
        <p:spPr>
          <a:xfrm>
            <a:off x="1795490" y="1399237"/>
            <a:ext cx="9793557" cy="3503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2350052" y="5018157"/>
            <a:ext cx="8728765" cy="420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1023655466"/>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845" y="1678091"/>
            <a:ext cx="10334296" cy="4351339"/>
          </a:xfrm>
        </p:spPr>
        <p:txBody>
          <a:bodyPr>
            <a:normAutofit/>
          </a:bodyPr>
          <a:lstStyle/>
          <a:p>
            <a:r>
              <a:rPr lang="en-US" dirty="0" err="1"/>
              <a:t>Pensieve</a:t>
            </a:r>
            <a:r>
              <a:rPr lang="en-US" dirty="0"/>
              <a:t> uses Reinforcement Learning to generate ABR algorithms</a:t>
            </a:r>
          </a:p>
          <a:p>
            <a:endParaRPr lang="en-US" sz="1333" dirty="0"/>
          </a:p>
          <a:p>
            <a:r>
              <a:rPr lang="en-US" dirty="0" err="1"/>
              <a:t>Pensieve</a:t>
            </a:r>
            <a:r>
              <a:rPr lang="en-US" dirty="0"/>
              <a:t> optimizes different network conditions through experience</a:t>
            </a:r>
          </a:p>
          <a:p>
            <a:endParaRPr lang="en-US" sz="1333" dirty="0"/>
          </a:p>
          <a:p>
            <a:r>
              <a:rPr lang="en-US" dirty="0" err="1"/>
              <a:t>Pensieve</a:t>
            </a:r>
            <a:r>
              <a:rPr lang="en-US" dirty="0"/>
              <a:t> outperforms existing approaches across a wide range of network environments and </a:t>
            </a:r>
            <a:r>
              <a:rPr lang="en-US" dirty="0" err="1"/>
              <a:t>QoE</a:t>
            </a:r>
            <a:r>
              <a:rPr lang="en-US" dirty="0"/>
              <a:t> preferences</a:t>
            </a:r>
          </a:p>
          <a:p>
            <a:endParaRPr lang="en-US" sz="1333" dirty="0"/>
          </a:p>
          <a:p>
            <a:r>
              <a:rPr lang="en-US" dirty="0"/>
              <a:t>Policies generated by </a:t>
            </a:r>
            <a:r>
              <a:rPr lang="en-US" dirty="0" err="1"/>
              <a:t>Pensieve</a:t>
            </a:r>
            <a:r>
              <a:rPr lang="en-US" dirty="0"/>
              <a:t> have strong ability to generalize</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81D68F6D-792F-C840-8BAC-1A964D3CE3FA}" type="slidenum">
              <a:rPr lang="en-US" smtClean="0"/>
              <a:t>18</a:t>
            </a:fld>
            <a:endParaRPr lang="en-US"/>
          </a:p>
        </p:txBody>
      </p:sp>
      <p:sp>
        <p:nvSpPr>
          <p:cNvPr id="6" name="Title 1"/>
          <p:cNvSpPr txBox="1">
            <a:spLocks/>
          </p:cNvSpPr>
          <p:nvPr/>
        </p:nvSpPr>
        <p:spPr>
          <a:xfrm>
            <a:off x="3138484" y="605542"/>
            <a:ext cx="5813043" cy="745629"/>
          </a:xfrm>
          <a:prstGeom prst="rect">
            <a:avLst/>
          </a:prstGeom>
        </p:spPr>
        <p:txBody>
          <a:bodyPr vert="horz" lIns="51436" tIns="25719" rIns="51436" bIns="2571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Summary</a:t>
            </a:r>
          </a:p>
        </p:txBody>
      </p:sp>
      <p:sp>
        <p:nvSpPr>
          <p:cNvPr id="2" name="TextBox 1"/>
          <p:cNvSpPr txBox="1"/>
          <p:nvPr/>
        </p:nvSpPr>
        <p:spPr>
          <a:xfrm>
            <a:off x="4081639" y="5481144"/>
            <a:ext cx="3956532" cy="461665"/>
          </a:xfrm>
          <a:prstGeom prst="rect">
            <a:avLst/>
          </a:prstGeom>
          <a:noFill/>
        </p:spPr>
        <p:txBody>
          <a:bodyPr wrap="none" rtlCol="0">
            <a:spAutoFit/>
          </a:bodyPr>
          <a:lstStyle/>
          <a:p>
            <a:r>
              <a:rPr lang="en-US" sz="2400" dirty="0">
                <a:solidFill>
                  <a:srgbClr val="ED411D"/>
                </a:solidFill>
                <a:hlinkClick r:id="rId3"/>
              </a:rPr>
              <a:t>http://web.mit.edu/pensieve/</a:t>
            </a:r>
            <a:endParaRPr lang="en-US" sz="2400" dirty="0">
              <a:solidFill>
                <a:srgbClr val="ED411D"/>
              </a:solidFill>
            </a:endParaRPr>
          </a:p>
        </p:txBody>
      </p:sp>
    </p:spTree>
    <p:extLst>
      <p:ext uri="{BB962C8B-B14F-4D97-AF65-F5344CB8AC3E}">
        <p14:creationId xmlns:p14="http://schemas.microsoft.com/office/powerpoint/2010/main" val="1251504739"/>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763059-82E8-1B37-233D-FF5DB401A55A}"/>
              </a:ext>
            </a:extLst>
          </p:cNvPr>
          <p:cNvSpPr>
            <a:spLocks noGrp="1"/>
          </p:cNvSpPr>
          <p:nvPr>
            <p:ph type="title"/>
          </p:nvPr>
        </p:nvSpPr>
        <p:spPr/>
        <p:txBody>
          <a:bodyPr/>
          <a:lstStyle/>
          <a:p>
            <a:r>
              <a:rPr lang="en-US" altLang="zh-CN" dirty="0"/>
              <a:t>puffer:</a:t>
            </a:r>
            <a:r>
              <a:rPr lang="zh-CN" altLang="en-US" dirty="0"/>
              <a:t> </a:t>
            </a:r>
            <a:r>
              <a:rPr lang="en-US" altLang="zh-CN" dirty="0"/>
              <a:t>Real-world</a:t>
            </a:r>
            <a:r>
              <a:rPr lang="zh-CN" altLang="en-US" dirty="0"/>
              <a:t> </a:t>
            </a:r>
            <a:r>
              <a:rPr lang="en-US" altLang="zh-CN" dirty="0"/>
              <a:t>ABR</a:t>
            </a:r>
            <a:r>
              <a:rPr lang="zh-CN" altLang="en-US" dirty="0"/>
              <a:t> </a:t>
            </a:r>
            <a:r>
              <a:rPr lang="en-US" altLang="zh-CN" dirty="0"/>
              <a:t>Experiments</a:t>
            </a:r>
            <a:endParaRPr lang="en-US" dirty="0"/>
          </a:p>
        </p:txBody>
      </p:sp>
      <p:sp>
        <p:nvSpPr>
          <p:cNvPr id="5" name="Text Placeholder 4">
            <a:extLst>
              <a:ext uri="{FF2B5EF4-FFF2-40B4-BE49-F238E27FC236}">
                <a16:creationId xmlns:a16="http://schemas.microsoft.com/office/drawing/2014/main" id="{5FE28C60-480E-F9DF-9ED9-7A754C0A6E5A}"/>
              </a:ext>
            </a:extLst>
          </p:cNvPr>
          <p:cNvSpPr>
            <a:spLocks noGrp="1"/>
          </p:cNvSpPr>
          <p:nvPr>
            <p:ph type="body" idx="1"/>
          </p:nvPr>
        </p:nvSpPr>
        <p:spPr/>
        <p:txBody>
          <a:bodyPr/>
          <a:lstStyle/>
          <a:p>
            <a:r>
              <a:rPr lang="en-US" dirty="0"/>
              <a:t>F</a:t>
            </a:r>
            <a:r>
              <a:rPr lang="en-US" altLang="zh-CN" dirty="0"/>
              <a:t>rancis</a:t>
            </a:r>
            <a:r>
              <a:rPr lang="zh-CN" altLang="en-US" dirty="0"/>
              <a:t> </a:t>
            </a:r>
            <a:r>
              <a:rPr lang="en-US" altLang="zh-CN" dirty="0"/>
              <a:t>Yan,</a:t>
            </a:r>
            <a:r>
              <a:rPr lang="zh-CN" altLang="en-US" dirty="0"/>
              <a:t> </a:t>
            </a:r>
            <a:r>
              <a:rPr lang="en-US" altLang="zh-CN" dirty="0"/>
              <a:t>Hudson</a:t>
            </a:r>
            <a:r>
              <a:rPr lang="zh-CN" altLang="en-US" dirty="0"/>
              <a:t> </a:t>
            </a:r>
            <a:r>
              <a:rPr lang="en-US" altLang="zh-CN" dirty="0"/>
              <a:t>Ayers,</a:t>
            </a:r>
            <a:r>
              <a:rPr lang="zh-CN" altLang="en-US" dirty="0"/>
              <a:t> </a:t>
            </a:r>
            <a:r>
              <a:rPr lang="en-US" altLang="zh-CN" dirty="0"/>
              <a:t>et</a:t>
            </a:r>
            <a:r>
              <a:rPr lang="zh-CN" altLang="en-US" dirty="0"/>
              <a:t> </a:t>
            </a:r>
            <a:r>
              <a:rPr lang="en-US" altLang="zh-CN" dirty="0"/>
              <a:t>al.</a:t>
            </a:r>
            <a:endParaRPr lang="en-US" dirty="0"/>
          </a:p>
        </p:txBody>
      </p:sp>
    </p:spTree>
    <p:extLst>
      <p:ext uri="{BB962C8B-B14F-4D97-AF65-F5344CB8AC3E}">
        <p14:creationId xmlns:p14="http://schemas.microsoft.com/office/powerpoint/2010/main" val="140991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763059-82E8-1B37-233D-FF5DB401A55A}"/>
              </a:ext>
            </a:extLst>
          </p:cNvPr>
          <p:cNvSpPr>
            <a:spLocks noGrp="1"/>
          </p:cNvSpPr>
          <p:nvPr>
            <p:ph type="title"/>
          </p:nvPr>
        </p:nvSpPr>
        <p:spPr/>
        <p:txBody>
          <a:bodyPr/>
          <a:lstStyle/>
          <a:p>
            <a:r>
              <a:rPr lang="en-US" altLang="zh-CN" dirty="0"/>
              <a:t>Pensive:</a:t>
            </a:r>
            <a:r>
              <a:rPr lang="zh-CN" altLang="en-US" dirty="0"/>
              <a:t> </a:t>
            </a:r>
            <a:r>
              <a:rPr lang="en-US" altLang="zh-CN" dirty="0"/>
              <a:t>ML-based</a:t>
            </a:r>
            <a:r>
              <a:rPr lang="zh-CN" altLang="en-US" dirty="0"/>
              <a:t> </a:t>
            </a:r>
            <a:r>
              <a:rPr lang="en-US" altLang="zh-CN" dirty="0"/>
              <a:t>Adaptive</a:t>
            </a:r>
            <a:r>
              <a:rPr lang="zh-CN" altLang="en-US" dirty="0"/>
              <a:t> </a:t>
            </a:r>
            <a:r>
              <a:rPr lang="en-US" altLang="zh-CN" dirty="0"/>
              <a:t>Bitrate</a:t>
            </a:r>
            <a:r>
              <a:rPr lang="zh-CN" altLang="en-US" dirty="0"/>
              <a:t> </a:t>
            </a:r>
            <a:r>
              <a:rPr lang="en-US" altLang="zh-CN" dirty="0"/>
              <a:t>Streaming</a:t>
            </a:r>
            <a:endParaRPr lang="en-US" dirty="0"/>
          </a:p>
        </p:txBody>
      </p:sp>
      <p:sp>
        <p:nvSpPr>
          <p:cNvPr id="5" name="Text Placeholder 4">
            <a:extLst>
              <a:ext uri="{FF2B5EF4-FFF2-40B4-BE49-F238E27FC236}">
                <a16:creationId xmlns:a16="http://schemas.microsoft.com/office/drawing/2014/main" id="{5FE28C60-480E-F9DF-9ED9-7A754C0A6E5A}"/>
              </a:ext>
            </a:extLst>
          </p:cNvPr>
          <p:cNvSpPr>
            <a:spLocks noGrp="1"/>
          </p:cNvSpPr>
          <p:nvPr>
            <p:ph type="body" idx="1"/>
          </p:nvPr>
        </p:nvSpPr>
        <p:spPr/>
        <p:txBody>
          <a:bodyPr/>
          <a:lstStyle/>
          <a:p>
            <a:r>
              <a:rPr lang="en-US" altLang="zh-CN" dirty="0" err="1"/>
              <a:t>Hongzi</a:t>
            </a:r>
            <a:r>
              <a:rPr lang="zh-CN" altLang="en-US" dirty="0"/>
              <a:t> </a:t>
            </a:r>
            <a:r>
              <a:rPr lang="en-US" altLang="zh-CN" dirty="0"/>
              <a:t>Mao,</a:t>
            </a:r>
            <a:r>
              <a:rPr lang="zh-CN" altLang="en-US" dirty="0"/>
              <a:t> </a:t>
            </a:r>
            <a:r>
              <a:rPr lang="en-US" altLang="zh-CN" dirty="0"/>
              <a:t>Ravi</a:t>
            </a:r>
            <a:r>
              <a:rPr lang="zh-CN" altLang="en-US" dirty="0"/>
              <a:t> </a:t>
            </a:r>
            <a:r>
              <a:rPr lang="en-HK" altLang="zh-CN" dirty="0"/>
              <a:t>Netravali</a:t>
            </a:r>
            <a:r>
              <a:rPr lang="en-US" altLang="zh-CN" dirty="0"/>
              <a:t>,</a:t>
            </a:r>
            <a:r>
              <a:rPr lang="zh-CN" altLang="en-US" dirty="0"/>
              <a:t> </a:t>
            </a:r>
            <a:r>
              <a:rPr lang="en-HK" altLang="zh-CN" dirty="0"/>
              <a:t>Mohammad Alizadeh</a:t>
            </a:r>
            <a:r>
              <a:rPr lang="zh-CN" altLang="en-US" dirty="0"/>
              <a:t> </a:t>
            </a:r>
            <a:endParaRPr lang="en-US" dirty="0"/>
          </a:p>
        </p:txBody>
      </p:sp>
    </p:spTree>
    <p:extLst>
      <p:ext uri="{BB962C8B-B14F-4D97-AF65-F5344CB8AC3E}">
        <p14:creationId xmlns:p14="http://schemas.microsoft.com/office/powerpoint/2010/main" val="341864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66036" y="664814"/>
            <a:ext cx="8686801" cy="1872737"/>
          </a:xfrm>
        </p:spPr>
        <p:txBody>
          <a:bodyPr>
            <a:normAutofit/>
          </a:bodyPr>
          <a:lstStyle/>
          <a:p>
            <a:r>
              <a:rPr lang="en-US" sz="4800" dirty="0">
                <a:effectLst>
                  <a:outerShdw blurRad="63500" dist="76200" dir="2700000" algn="tl" rotWithShape="0">
                    <a:prstClr val="black">
                      <a:alpha val="10000"/>
                    </a:prstClr>
                  </a:outerShdw>
                </a:effectLst>
                <a:latin typeface="+mn-lt"/>
              </a:rPr>
              <a:t>Neural Adaptive Video Streaming with </a:t>
            </a:r>
            <a:r>
              <a:rPr lang="en-US" sz="4800" dirty="0" err="1">
                <a:effectLst>
                  <a:outerShdw blurRad="63500" dist="76200" dir="2700000" algn="tl" rotWithShape="0">
                    <a:prstClr val="black">
                      <a:alpha val="10000"/>
                    </a:prstClr>
                  </a:outerShdw>
                </a:effectLst>
                <a:latin typeface="+mn-lt"/>
              </a:rPr>
              <a:t>Pensieve</a:t>
            </a:r>
            <a:endParaRPr lang="en-US" sz="48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2137509" y="3525016"/>
            <a:ext cx="7943851" cy="1542808"/>
          </a:xfrm>
        </p:spPr>
        <p:txBody>
          <a:bodyPr>
            <a:normAutofit/>
          </a:bodyPr>
          <a:lstStyle/>
          <a:p>
            <a:r>
              <a:rPr lang="en-US" sz="2700" dirty="0"/>
              <a:t>Hongzi Mao   </a:t>
            </a:r>
          </a:p>
          <a:p>
            <a:r>
              <a:rPr lang="en-US" sz="2700" dirty="0">
                <a:solidFill>
                  <a:schemeClr val="tx1">
                    <a:lumMod val="75000"/>
                    <a:lumOff val="25000"/>
                  </a:schemeClr>
                </a:solidFill>
              </a:rPr>
              <a:t>Ravi Netravali   Mohammad </a:t>
            </a:r>
            <a:r>
              <a:rPr lang="en-US" sz="2700" dirty="0" err="1">
                <a:solidFill>
                  <a:schemeClr val="tx1">
                    <a:lumMod val="75000"/>
                    <a:lumOff val="25000"/>
                  </a:schemeClr>
                </a:solidFill>
              </a:rPr>
              <a:t>Alizadeh</a:t>
            </a:r>
            <a:endParaRPr lang="en-US" sz="2700" dirty="0">
              <a:solidFill>
                <a:schemeClr val="tx1">
                  <a:lumMod val="75000"/>
                  <a:lumOff val="25000"/>
                </a:schemeClr>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4086" y="5067825"/>
            <a:ext cx="1428751" cy="142875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8813" y="5067824"/>
            <a:ext cx="1995033" cy="1330021"/>
          </a:xfrm>
          <a:prstGeom prst="rect">
            <a:avLst/>
          </a:prstGeom>
        </p:spPr>
      </p:pic>
    </p:spTree>
    <p:extLst>
      <p:ext uri="{BB962C8B-B14F-4D97-AF65-F5344CB8AC3E}">
        <p14:creationId xmlns:p14="http://schemas.microsoft.com/office/powerpoint/2010/main" val="1841248202"/>
      </p:ext>
    </p:extLst>
  </p:cSld>
  <p:clrMapOvr>
    <a:masterClrMapping/>
  </p:clrMapOvr>
  <mc:AlternateContent xmlns:mc="http://schemas.openxmlformats.org/markup-compatibility/2006" xmlns:p14="http://schemas.microsoft.com/office/powerpoint/2010/main">
    <mc:Choice Requires="p14">
      <p:transition spd="slow" p14:dur="2000" advTm="8814"/>
    </mc:Choice>
    <mc:Fallback xmlns="">
      <p:transition spd="slow" advTm="88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146925" y="442485"/>
            <a:ext cx="9908100" cy="5573305"/>
          </a:xfrm>
          <a:prstGeom prst="rect">
            <a:avLst/>
          </a:prstGeom>
        </p:spPr>
      </p:pic>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20556" y="1953692"/>
            <a:ext cx="2550888" cy="2550888"/>
          </a:xfrm>
          <a:prstGeom prst="rect">
            <a:avLst/>
          </a:prstGeom>
        </p:spPr>
      </p:pic>
      <p:sp>
        <p:nvSpPr>
          <p:cNvPr id="8" name="TextBox 7"/>
          <p:cNvSpPr txBox="1"/>
          <p:nvPr/>
        </p:nvSpPr>
        <p:spPr>
          <a:xfrm>
            <a:off x="-79947" y="6536810"/>
            <a:ext cx="10659897" cy="338554"/>
          </a:xfrm>
          <a:prstGeom prst="rect">
            <a:avLst/>
          </a:prstGeom>
          <a:noFill/>
        </p:spPr>
        <p:txBody>
          <a:bodyPr wrap="square" rtlCol="0">
            <a:spAutoFit/>
          </a:bodyPr>
          <a:lstStyle/>
          <a:p>
            <a:r>
              <a:rPr lang="en-US" sz="800" dirty="0">
                <a:solidFill>
                  <a:schemeClr val="tx1">
                    <a:lumMod val="65000"/>
                    <a:lumOff val="35000"/>
                  </a:schemeClr>
                </a:solidFill>
              </a:rPr>
              <a:t>https://</a:t>
            </a:r>
            <a:r>
              <a:rPr lang="en-US" sz="800" dirty="0" err="1">
                <a:solidFill>
                  <a:schemeClr val="tx1">
                    <a:lumMod val="65000"/>
                    <a:lumOff val="35000"/>
                  </a:schemeClr>
                </a:solidFill>
              </a:rPr>
              <a:t>gigaom.com</a:t>
            </a:r>
            <a:r>
              <a:rPr lang="en-US" sz="800" dirty="0">
                <a:solidFill>
                  <a:schemeClr val="tx1">
                    <a:lumMod val="65000"/>
                    <a:lumOff val="35000"/>
                  </a:schemeClr>
                </a:solidFill>
              </a:rPr>
              <a:t>/2012/11/09/online-viewers-start-leaving-if-video-doesnt-play-in-2-seconds-says-study/</a:t>
            </a:r>
          </a:p>
          <a:p>
            <a:r>
              <a:rPr lang="en-US" sz="800" dirty="0">
                <a:solidFill>
                  <a:schemeClr val="tx1">
                    <a:lumMod val="65000"/>
                    <a:lumOff val="35000"/>
                  </a:schemeClr>
                </a:solidFill>
              </a:rPr>
              <a:t>Video: La Luna (Pixar 2011)</a:t>
            </a:r>
          </a:p>
        </p:txBody>
      </p:sp>
      <p:sp>
        <p:nvSpPr>
          <p:cNvPr id="9" name="Rectangle 8"/>
          <p:cNvSpPr/>
          <p:nvPr/>
        </p:nvSpPr>
        <p:spPr>
          <a:xfrm>
            <a:off x="0" y="4953001"/>
            <a:ext cx="12192000" cy="1344276"/>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33">
                <a:solidFill>
                  <a:schemeClr val="bg1"/>
                </a:solidFill>
              </a:rPr>
              <a:t>Users </a:t>
            </a:r>
            <a:r>
              <a:rPr lang="en-US" sz="3733" dirty="0">
                <a:solidFill>
                  <a:schemeClr val="bg1"/>
                </a:solidFill>
              </a:rPr>
              <a:t>start leaving if video doesn’t play in </a:t>
            </a:r>
            <a:r>
              <a:rPr lang="en-US" sz="3733">
                <a:solidFill>
                  <a:schemeClr val="bg1"/>
                </a:solidFill>
              </a:rPr>
              <a:t>2 seconds</a:t>
            </a:r>
            <a:endParaRPr lang="en-US" sz="3733" dirty="0">
              <a:solidFill>
                <a:schemeClr val="bg1"/>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4</a:t>
            </a:fld>
            <a:endParaRPr lang="en-US"/>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20556" y="1947647"/>
            <a:ext cx="2540000" cy="2556933"/>
          </a:xfrm>
          <a:prstGeom prst="rect">
            <a:avLst/>
          </a:prstGeom>
        </p:spPr>
      </p:pic>
    </p:spTree>
    <p:custDataLst>
      <p:tags r:id="rId1"/>
    </p:custDataLst>
    <p:extLst>
      <p:ext uri="{BB962C8B-B14F-4D97-AF65-F5344CB8AC3E}">
        <p14:creationId xmlns:p14="http://schemas.microsoft.com/office/powerpoint/2010/main" val="139467531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extLst>
    <p:ext uri="{E180D4A7-C9FB-4DFB-919C-405C955672EB}">
      <p14:showEvtLst xmlns:p14="http://schemas.microsoft.com/office/powerpoint/2010/main">
        <p14:playEvt time="16" objId="6"/>
        <p14:stopEvt time="3654"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752309" y="581265"/>
            <a:ext cx="7581327" cy="3116768"/>
          </a:xfrm>
          <a:prstGeom prst="rect">
            <a:avLst/>
          </a:prstGeom>
        </p:spPr>
      </p:pic>
      <p:sp>
        <p:nvSpPr>
          <p:cNvPr id="81" name="Rectangle 80"/>
          <p:cNvSpPr/>
          <p:nvPr/>
        </p:nvSpPr>
        <p:spPr>
          <a:xfrm>
            <a:off x="7676531" y="1900124"/>
            <a:ext cx="2418341" cy="1767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2" name="Rectangle 81"/>
          <p:cNvSpPr/>
          <p:nvPr/>
        </p:nvSpPr>
        <p:spPr>
          <a:xfrm>
            <a:off x="2110558" y="1674391"/>
            <a:ext cx="2758671" cy="1550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3" name="Picture 8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88453" y="1847268"/>
            <a:ext cx="2004587" cy="1321325"/>
          </a:xfrm>
          <a:prstGeom prst="rect">
            <a:avLst/>
          </a:prstGeom>
        </p:spPr>
      </p:pic>
      <p:pic>
        <p:nvPicPr>
          <p:cNvPr id="8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67940" y="2394225"/>
            <a:ext cx="510449" cy="359356"/>
          </a:xfrm>
          <a:prstGeom prst="rect">
            <a:avLst/>
          </a:prstGeom>
        </p:spPr>
      </p:pic>
      <p:sp>
        <p:nvSpPr>
          <p:cNvPr id="85" name="Rectangle 84"/>
          <p:cNvSpPr/>
          <p:nvPr/>
        </p:nvSpPr>
        <p:spPr>
          <a:xfrm>
            <a:off x="1788453" y="1847269"/>
            <a:ext cx="2004587" cy="149530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Rectangle 85"/>
          <p:cNvSpPr/>
          <p:nvPr/>
        </p:nvSpPr>
        <p:spPr>
          <a:xfrm>
            <a:off x="3181575" y="3175864"/>
            <a:ext cx="250955"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Rectangle 86"/>
          <p:cNvSpPr/>
          <p:nvPr/>
        </p:nvSpPr>
        <p:spPr>
          <a:xfrm>
            <a:off x="1788448" y="3172151"/>
            <a:ext cx="1393296"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Rectangle 87"/>
          <p:cNvSpPr/>
          <p:nvPr/>
        </p:nvSpPr>
        <p:spPr>
          <a:xfrm>
            <a:off x="1788451" y="3172151"/>
            <a:ext cx="815015" cy="173979"/>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Rectangle 88"/>
          <p:cNvSpPr/>
          <p:nvPr/>
        </p:nvSpPr>
        <p:spPr>
          <a:xfrm>
            <a:off x="1788451" y="3169924"/>
            <a:ext cx="2004588" cy="173979"/>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p:cNvSpPr/>
          <p:nvPr/>
        </p:nvSpPr>
        <p:spPr>
          <a:xfrm>
            <a:off x="2480208" y="3140387"/>
            <a:ext cx="246771" cy="246771"/>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p:cNvSpPr/>
          <p:nvPr/>
        </p:nvSpPr>
        <p:spPr>
          <a:xfrm>
            <a:off x="2555429" y="3214524"/>
            <a:ext cx="96075" cy="96075"/>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TextBox 91"/>
          <p:cNvSpPr txBox="1"/>
          <p:nvPr/>
        </p:nvSpPr>
        <p:spPr>
          <a:xfrm>
            <a:off x="1997772" y="3516780"/>
            <a:ext cx="1458411" cy="380873"/>
          </a:xfrm>
          <a:prstGeom prst="rect">
            <a:avLst/>
          </a:prstGeom>
          <a:noFill/>
        </p:spPr>
        <p:txBody>
          <a:bodyPr wrap="square" rtlCol="0">
            <a:spAutoFit/>
          </a:bodyPr>
          <a:lstStyle/>
          <a:p>
            <a:pPr algn="ctr"/>
            <a:r>
              <a:rPr lang="en-US" sz="1875" b="1" dirty="0"/>
              <a:t>Video Client</a:t>
            </a:r>
          </a:p>
        </p:txBody>
      </p:sp>
      <p:sp>
        <p:nvSpPr>
          <p:cNvPr id="93" name="TextBox 92"/>
          <p:cNvSpPr txBox="1"/>
          <p:nvPr/>
        </p:nvSpPr>
        <p:spPr>
          <a:xfrm>
            <a:off x="8395601" y="3429637"/>
            <a:ext cx="1978623" cy="380873"/>
          </a:xfrm>
          <a:prstGeom prst="rect">
            <a:avLst/>
          </a:prstGeom>
          <a:noFill/>
        </p:spPr>
        <p:txBody>
          <a:bodyPr wrap="square" rtlCol="0">
            <a:spAutoFit/>
          </a:bodyPr>
          <a:lstStyle/>
          <a:p>
            <a:pPr algn="ctr"/>
            <a:r>
              <a:rPr lang="en-US" sz="1875" b="1" dirty="0"/>
              <a:t>Video Server</a:t>
            </a:r>
          </a:p>
        </p:txBody>
      </p:sp>
      <p:cxnSp>
        <p:nvCxnSpPr>
          <p:cNvPr id="94" name="Straight Arrow Connector 93"/>
          <p:cNvCxnSpPr/>
          <p:nvPr/>
        </p:nvCxnSpPr>
        <p:spPr>
          <a:xfrm>
            <a:off x="4265989" y="2323596"/>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607778" y="1546920"/>
            <a:ext cx="3228637" cy="709105"/>
          </a:xfrm>
          <a:prstGeom prst="rect">
            <a:avLst/>
          </a:prstGeom>
          <a:noFill/>
        </p:spPr>
        <p:txBody>
          <a:bodyPr wrap="square" rtlCol="0">
            <a:spAutoFit/>
          </a:bodyPr>
          <a:lstStyle/>
          <a:p>
            <a:r>
              <a:rPr lang="en-US" sz="2133" b="1" dirty="0"/>
              <a:t>Request</a:t>
            </a:r>
            <a:r>
              <a:rPr lang="en-US" sz="2133" dirty="0"/>
              <a:t>: </a:t>
            </a:r>
          </a:p>
          <a:p>
            <a:r>
              <a:rPr lang="en-US" sz="1875" dirty="0"/>
              <a:t>next video chunk  at bitrate </a:t>
            </a:r>
            <a:r>
              <a:rPr lang="en-US" sz="1875" i="1" dirty="0"/>
              <a:t>r</a:t>
            </a:r>
          </a:p>
        </p:txBody>
      </p:sp>
      <p:cxnSp>
        <p:nvCxnSpPr>
          <p:cNvPr id="96" name="Straight Arrow Connector 95"/>
          <p:cNvCxnSpPr/>
          <p:nvPr/>
        </p:nvCxnSpPr>
        <p:spPr>
          <a:xfrm flipH="1">
            <a:off x="4203643" y="2682951"/>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627064" y="2702260"/>
            <a:ext cx="2046651" cy="709105"/>
          </a:xfrm>
          <a:prstGeom prst="rect">
            <a:avLst/>
          </a:prstGeom>
          <a:noFill/>
        </p:spPr>
        <p:txBody>
          <a:bodyPr wrap="square" rtlCol="0">
            <a:spAutoFit/>
          </a:bodyPr>
          <a:lstStyle/>
          <a:p>
            <a:r>
              <a:rPr lang="en-US" sz="2133" b="1" dirty="0"/>
              <a:t>Response</a:t>
            </a:r>
            <a:r>
              <a:rPr lang="en-US" sz="2133" dirty="0"/>
              <a:t>: </a:t>
            </a:r>
          </a:p>
          <a:p>
            <a:r>
              <a:rPr lang="en-US" sz="1875" dirty="0"/>
              <a:t>video content</a:t>
            </a:r>
          </a:p>
        </p:txBody>
      </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75381" y="1698435"/>
            <a:ext cx="1902395" cy="1497083"/>
          </a:xfrm>
          <a:prstGeom prst="rect">
            <a:avLst/>
          </a:prstGeom>
        </p:spPr>
      </p:pic>
      <p:sp>
        <p:nvSpPr>
          <p:cNvPr id="146" name="Rectangle 145"/>
          <p:cNvSpPr/>
          <p:nvPr/>
        </p:nvSpPr>
        <p:spPr>
          <a:xfrm>
            <a:off x="4889188" y="2055842"/>
            <a:ext cx="2745249" cy="1058897"/>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nvGrpSpPr>
          <p:cNvPr id="147" name="Group 146"/>
          <p:cNvGrpSpPr/>
          <p:nvPr/>
        </p:nvGrpSpPr>
        <p:grpSpPr>
          <a:xfrm>
            <a:off x="7280123" y="2150443"/>
            <a:ext cx="1881663" cy="430487"/>
            <a:chOff x="4928863" y="3926411"/>
            <a:chExt cx="1310714" cy="322865"/>
          </a:xfrm>
        </p:grpSpPr>
        <p:sp>
          <p:nvSpPr>
            <p:cNvPr id="148" name="TextBox 147"/>
            <p:cNvSpPr txBox="1"/>
            <p:nvPr/>
          </p:nvSpPr>
          <p:spPr>
            <a:xfrm>
              <a:off x="4928863" y="3926411"/>
              <a:ext cx="1310714" cy="284742"/>
            </a:xfrm>
            <a:prstGeom prst="rect">
              <a:avLst/>
            </a:prstGeom>
            <a:noFill/>
          </p:spPr>
          <p:txBody>
            <a:bodyPr wrap="square" rtlCol="0">
              <a:spAutoFit/>
            </a:bodyPr>
            <a:lstStyle/>
            <a:p>
              <a:pPr algn="ctr"/>
              <a:r>
                <a:rPr lang="en-US" sz="1867" b="1"/>
                <a:t>Input</a:t>
              </a:r>
              <a:endParaRPr lang="en-US" sz="1867" b="1" dirty="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3513367" y="2150441"/>
            <a:ext cx="1747619" cy="810543"/>
            <a:chOff x="1908383" y="3926411"/>
            <a:chExt cx="1310714" cy="607907"/>
          </a:xfrm>
        </p:grpSpPr>
        <p:sp>
          <p:nvSpPr>
            <p:cNvPr id="151" name="TextBox 150"/>
            <p:cNvSpPr txBox="1"/>
            <p:nvPr/>
          </p:nvSpPr>
          <p:spPr>
            <a:xfrm>
              <a:off x="1908383" y="3926411"/>
              <a:ext cx="1310714" cy="607907"/>
            </a:xfrm>
            <a:prstGeom prst="rect">
              <a:avLst/>
            </a:prstGeom>
            <a:noFill/>
          </p:spPr>
          <p:txBody>
            <a:bodyPr wrap="square" rtlCol="0">
              <a:spAutoFit/>
            </a:bodyPr>
            <a:lstStyle/>
            <a:p>
              <a:pPr algn="ctr"/>
              <a:r>
                <a:rPr lang="en-US" sz="1867" b="1" dirty="0"/>
                <a:t>Output</a:t>
              </a:r>
            </a:p>
            <a:p>
              <a:pPr algn="ctr"/>
              <a:endParaRPr lang="en-US" sz="933" b="1" dirty="0"/>
            </a:p>
            <a:p>
              <a:pPr algn="ctr"/>
              <a:r>
                <a:rPr lang="en-US" sz="1867" b="1" dirty="0"/>
                <a:t>1 sec/sec</a:t>
              </a:r>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93539" y="1841451"/>
            <a:ext cx="2007108" cy="1321308"/>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257997" y="1992808"/>
            <a:ext cx="1018592" cy="1018592"/>
          </a:xfrm>
          <a:prstGeom prst="rect">
            <a:avLst/>
          </a:prstGeom>
        </p:spPr>
      </p:pic>
      <p:graphicFrame>
        <p:nvGraphicFramePr>
          <p:cNvPr id="155" name="Chart 154"/>
          <p:cNvGraphicFramePr>
            <a:graphicFrameLocks/>
          </p:cNvGraphicFramePr>
          <p:nvPr/>
        </p:nvGraphicFramePr>
        <p:xfrm>
          <a:off x="4735184" y="4036115"/>
          <a:ext cx="5544483" cy="248824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1" y="6610848"/>
            <a:ext cx="10659897" cy="215444"/>
          </a:xfrm>
          <a:prstGeom prst="rect">
            <a:avLst/>
          </a:prstGeom>
          <a:noFill/>
        </p:spPr>
        <p:txBody>
          <a:bodyPr wrap="square" rtlCol="0">
            <a:spAutoFit/>
          </a:bodyPr>
          <a:lstStyle/>
          <a:p>
            <a:r>
              <a:rPr lang="en-US" sz="800" dirty="0">
                <a:solidFill>
                  <a:schemeClr val="tx1">
                    <a:lumMod val="65000"/>
                    <a:lumOff val="35000"/>
                  </a:schemeClr>
                </a:solidFill>
              </a:rPr>
              <a:t>Animation borrowed from </a:t>
            </a:r>
            <a:r>
              <a:rPr lang="en-US" sz="800" dirty="0" err="1">
                <a:solidFill>
                  <a:schemeClr val="tx1">
                    <a:lumMod val="65000"/>
                    <a:lumOff val="35000"/>
                  </a:schemeClr>
                </a:solidFill>
              </a:rPr>
              <a:t>Te</a:t>
            </a:r>
            <a:r>
              <a:rPr lang="en-US" sz="800" dirty="0">
                <a:solidFill>
                  <a:schemeClr val="tx1">
                    <a:lumMod val="65000"/>
                    <a:lumOff val="35000"/>
                  </a:schemeClr>
                </a:solidFill>
              </a:rPr>
              <a:t>-Yuan Huang (SIGCOMM ‘14) http://</a:t>
            </a:r>
            <a:r>
              <a:rPr lang="en-US" sz="800" dirty="0" err="1">
                <a:solidFill>
                  <a:schemeClr val="tx1">
                    <a:lumMod val="65000"/>
                    <a:lumOff val="35000"/>
                  </a:schemeClr>
                </a:solidFill>
              </a:rPr>
              <a:t>conferences.sigcomm.org</a:t>
            </a:r>
            <a:r>
              <a:rPr lang="en-US" sz="800" dirty="0">
                <a:solidFill>
                  <a:schemeClr val="tx1">
                    <a:lumMod val="65000"/>
                    <a:lumOff val="35000"/>
                  </a:schemeClr>
                </a:solidFill>
              </a:rPr>
              <a:t>/</a:t>
            </a:r>
            <a:r>
              <a:rPr lang="en-US" sz="800" dirty="0" err="1">
                <a:solidFill>
                  <a:schemeClr val="tx1">
                    <a:lumMod val="65000"/>
                    <a:lumOff val="35000"/>
                  </a:schemeClr>
                </a:solidFill>
              </a:rPr>
              <a:t>sigcomm</a:t>
            </a:r>
            <a:r>
              <a:rPr lang="en-US" sz="800" dirty="0">
                <a:solidFill>
                  <a:schemeClr val="tx1">
                    <a:lumMod val="65000"/>
                    <a:lumOff val="35000"/>
                  </a:schemeClr>
                </a:solidFill>
              </a:rPr>
              <a:t>/2014/doc/slides/38.pdf</a:t>
            </a:r>
          </a:p>
        </p:txBody>
      </p:sp>
      <p:sp>
        <p:nvSpPr>
          <p:cNvPr id="3" name="Slide Number Placeholder 2"/>
          <p:cNvSpPr>
            <a:spLocks noGrp="1"/>
          </p:cNvSpPr>
          <p:nvPr>
            <p:ph type="sldNum" sz="quarter" idx="12"/>
          </p:nvPr>
        </p:nvSpPr>
        <p:spPr/>
        <p:txBody>
          <a:bodyPr/>
          <a:lstStyle/>
          <a:p>
            <a:fld id="{81D68F6D-792F-C840-8BAC-1A964D3CE3FA}" type="slidenum">
              <a:rPr lang="en-US" smtClean="0"/>
              <a:t>5</a:t>
            </a:fld>
            <a:endParaRPr lang="en-US"/>
          </a:p>
        </p:txBody>
      </p:sp>
      <p:pic>
        <p:nvPicPr>
          <p:cNvPr id="34" name="Picture 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83413" y="2051151"/>
            <a:ext cx="2800441" cy="1072896"/>
          </a:xfrm>
          <a:prstGeom prst="rect">
            <a:avLst/>
          </a:prstGeom>
        </p:spPr>
      </p:pic>
      <p:grpSp>
        <p:nvGrpSpPr>
          <p:cNvPr id="18" name="Group 17"/>
          <p:cNvGrpSpPr/>
          <p:nvPr/>
        </p:nvGrpSpPr>
        <p:grpSpPr>
          <a:xfrm>
            <a:off x="5857053" y="4851282"/>
            <a:ext cx="5015708" cy="1189767"/>
            <a:chOff x="3067634" y="3692693"/>
            <a:chExt cx="3761781"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39214" cy="284742"/>
            </a:xfrm>
            <a:prstGeom prst="rect">
              <a:avLst/>
            </a:prstGeom>
            <a:noFill/>
          </p:spPr>
          <p:txBody>
            <a:bodyPr wrap="none" rtlCol="0">
              <a:spAutoFit/>
            </a:bodyPr>
            <a:lstStyle/>
            <a:p>
              <a:r>
                <a:rPr lang="en-US" sz="1867" b="1" dirty="0">
                  <a:solidFill>
                    <a:srgbClr val="FD36FC"/>
                  </a:solidFill>
                </a:rPr>
                <a:t>bitrate</a:t>
              </a:r>
            </a:p>
          </p:txBody>
        </p:sp>
      </p:grpSp>
      <p:sp>
        <p:nvSpPr>
          <p:cNvPr id="47" name="Title 1"/>
          <p:cNvSpPr txBox="1">
            <a:spLocks/>
          </p:cNvSpPr>
          <p:nvPr/>
        </p:nvSpPr>
        <p:spPr>
          <a:xfrm>
            <a:off x="725343" y="4334056"/>
            <a:ext cx="4379580" cy="2033813"/>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t>Adaptive Bitrate (ABR) </a:t>
            </a:r>
          </a:p>
          <a:p>
            <a:pPr algn="ctr"/>
            <a:r>
              <a:rPr lang="en-US" sz="3200" b="1" dirty="0"/>
              <a:t>Algorithms</a:t>
            </a:r>
          </a:p>
        </p:txBody>
      </p:sp>
      <p:sp>
        <p:nvSpPr>
          <p:cNvPr id="4" name="Title 1"/>
          <p:cNvSpPr>
            <a:spLocks noGrp="1"/>
          </p:cNvSpPr>
          <p:nvPr>
            <p:ph type="title"/>
          </p:nvPr>
        </p:nvSpPr>
        <p:spPr>
          <a:xfrm>
            <a:off x="2408568" y="332039"/>
            <a:ext cx="7446632" cy="857251"/>
          </a:xfrm>
        </p:spPr>
        <p:txBody>
          <a:bodyPr>
            <a:normAutofit/>
          </a:bodyPr>
          <a:lstStyle/>
          <a:p>
            <a:pPr algn="ctr"/>
            <a:r>
              <a:rPr lang="en-US" sz="3200" b="1" dirty="0"/>
              <a:t>Dynamic Streaming over HTTP (DASH)</a:t>
            </a:r>
          </a:p>
        </p:txBody>
      </p:sp>
      <p:grpSp>
        <p:nvGrpSpPr>
          <p:cNvPr id="11" name="Group 10"/>
          <p:cNvGrpSpPr/>
          <p:nvPr/>
        </p:nvGrpSpPr>
        <p:grpSpPr>
          <a:xfrm>
            <a:off x="6636528" y="2585291"/>
            <a:ext cx="1496940" cy="1493056"/>
            <a:chOff x="4977394" y="1938968"/>
            <a:chExt cx="1122705" cy="1119792"/>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7394" y="2343035"/>
              <a:ext cx="699182" cy="715725"/>
            </a:xfrm>
            <a:prstGeom prst="rect">
              <a:avLst/>
            </a:prstGeom>
            <a:noFill/>
          </p:spPr>
          <p:txBody>
            <a:bodyPr wrap="none" rtlCol="0">
              <a:spAutoFit/>
            </a:bodyPr>
            <a:lstStyle/>
            <a:p>
              <a:pPr algn="ctr"/>
              <a:r>
                <a:rPr lang="en-US" sz="1867" dirty="0">
                  <a:solidFill>
                    <a:srgbClr val="0070C0"/>
                  </a:solidFill>
                </a:rPr>
                <a:t>1 sec </a:t>
              </a:r>
            </a:p>
            <a:p>
              <a:pPr algn="ctr"/>
              <a:r>
                <a:rPr lang="en-US" sz="1867" dirty="0">
                  <a:solidFill>
                    <a:srgbClr val="0070C0"/>
                  </a:solidFill>
                </a:rPr>
                <a:t>video </a:t>
              </a:r>
            </a:p>
            <a:p>
              <a:pPr algn="ctr"/>
              <a:r>
                <a:rPr lang="en-US" sz="1867" dirty="0">
                  <a:solidFill>
                    <a:srgbClr val="0070C0"/>
                  </a:solidFill>
                </a:rPr>
                <a:t>content</a:t>
              </a:r>
            </a:p>
          </p:txBody>
        </p:sp>
        <p:sp>
          <p:nvSpPr>
            <p:cNvPr id="54" name="TextBox 53"/>
            <p:cNvSpPr txBox="1"/>
            <p:nvPr/>
          </p:nvSpPr>
          <p:spPr>
            <a:xfrm>
              <a:off x="5326986" y="1985476"/>
              <a:ext cx="773113" cy="284742"/>
            </a:xfrm>
            <a:prstGeom prst="rect">
              <a:avLst/>
            </a:prstGeom>
            <a:noFill/>
          </p:spPr>
          <p:txBody>
            <a:bodyPr wrap="square" rtlCol="0">
              <a:spAutoFit/>
            </a:bodyPr>
            <a:lstStyle/>
            <a:p>
              <a:pPr algn="ctr"/>
              <a:r>
                <a:rPr lang="en-US" sz="1867">
                  <a:solidFill>
                    <a:srgbClr val="0070C0"/>
                  </a:solidFill>
                </a:rPr>
                <a:t>bitrate</a:t>
              </a:r>
              <a:endParaRPr lang="en-US" sz="1867" dirty="0">
                <a:solidFill>
                  <a:srgbClr val="0070C0"/>
                </a:solidFill>
              </a:endParaRPr>
            </a:p>
          </p:txBody>
        </p:sp>
      </p:grpSp>
      <p:pic>
        <p:nvPicPr>
          <p:cNvPr id="2" name="Picture 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261152" y="1995388"/>
            <a:ext cx="1016000" cy="1016000"/>
          </a:xfrm>
          <a:prstGeom prst="rect">
            <a:avLst/>
          </a:prstGeom>
        </p:spPr>
      </p:pic>
    </p:spTree>
    <p:custDataLst>
      <p:tags r:id="rId1"/>
    </p:custDataLst>
    <p:extLst>
      <p:ext uri="{BB962C8B-B14F-4D97-AF65-F5344CB8AC3E}">
        <p14:creationId xmlns:p14="http://schemas.microsoft.com/office/powerpoint/2010/main" val="1553964754"/>
      </p:ext>
    </p:ext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extLst>
    <p:ext uri="{E180D4A7-C9FB-4DFB-919C-405C955672EB}">
      <p14:showEvtLst xmlns:p14="http://schemas.microsoft.com/office/powerpoint/2010/main">
        <p14:playEvt time="54873" objId="80"/>
        <p14:stopEvt time="66944" objId="8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145168" y="306639"/>
            <a:ext cx="6172200" cy="857251"/>
          </a:xfrm>
        </p:spPr>
        <p:txBody>
          <a:bodyPr/>
          <a:lstStyle/>
          <a:p>
            <a:pPr algn="ctr"/>
            <a:r>
              <a:rPr lang="en-US" sz="3600" b="1" dirty="0"/>
              <a:t>Why is ABR Challenging?</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7161" y="1621548"/>
            <a:ext cx="6922008" cy="5093208"/>
          </a:xfrm>
          <a:prstGeom prst="rect">
            <a:avLst/>
          </a:prstGeom>
        </p:spPr>
      </p:pic>
      <p:sp>
        <p:nvSpPr>
          <p:cNvPr id="14" name="TextBox 13"/>
          <p:cNvSpPr txBox="1"/>
          <p:nvPr/>
        </p:nvSpPr>
        <p:spPr>
          <a:xfrm>
            <a:off x="3690728" y="1607126"/>
            <a:ext cx="1863395" cy="420564"/>
          </a:xfrm>
          <a:prstGeom prst="rect">
            <a:avLst/>
          </a:prstGeom>
          <a:noFill/>
        </p:spPr>
        <p:txBody>
          <a:bodyPr wrap="square" rtlCol="0">
            <a:spAutoFit/>
          </a:bodyPr>
          <a:lstStyle/>
          <a:p>
            <a:r>
              <a:rPr lang="en-US" sz="2133" b="1">
                <a:solidFill>
                  <a:srgbClr val="ED411D"/>
                </a:solidFill>
              </a:rPr>
              <a:t>Throughput</a:t>
            </a:r>
            <a:endParaRPr lang="en-US" sz="2133" b="1" dirty="0">
              <a:solidFill>
                <a:srgbClr val="ED411D"/>
              </a:solidFill>
            </a:endParaRPr>
          </a:p>
        </p:txBody>
      </p:sp>
      <p:sp>
        <p:nvSpPr>
          <p:cNvPr id="15" name="TextBox 14"/>
          <p:cNvSpPr txBox="1"/>
          <p:nvPr/>
        </p:nvSpPr>
        <p:spPr>
          <a:xfrm>
            <a:off x="2534205" y="3378726"/>
            <a:ext cx="2110591" cy="420564"/>
          </a:xfrm>
          <a:prstGeom prst="rect">
            <a:avLst/>
          </a:prstGeom>
          <a:noFill/>
        </p:spPr>
        <p:txBody>
          <a:bodyPr wrap="square" rtlCol="0">
            <a:spAutoFit/>
          </a:bodyPr>
          <a:lstStyle/>
          <a:p>
            <a:r>
              <a:rPr lang="en-US" sz="2133" b="1">
                <a:solidFill>
                  <a:schemeClr val="accent3"/>
                </a:solidFill>
              </a:rPr>
              <a:t>Video bitrate</a:t>
            </a:r>
          </a:p>
        </p:txBody>
      </p:sp>
      <p:sp>
        <p:nvSpPr>
          <p:cNvPr id="16" name="Freeform 15"/>
          <p:cNvSpPr/>
          <p:nvPr/>
        </p:nvSpPr>
        <p:spPr>
          <a:xfrm>
            <a:off x="2103461" y="2745865"/>
            <a:ext cx="3285460" cy="701748"/>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133">
              <a:solidFill>
                <a:schemeClr val="accent3"/>
              </a:solidFill>
            </a:endParaRPr>
          </a:p>
        </p:txBody>
      </p:sp>
      <p:grpSp>
        <p:nvGrpSpPr>
          <p:cNvPr id="17" name="Group 16"/>
          <p:cNvGrpSpPr/>
          <p:nvPr/>
        </p:nvGrpSpPr>
        <p:grpSpPr>
          <a:xfrm>
            <a:off x="2099063" y="1553946"/>
            <a:ext cx="3328523" cy="440500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8849343" y="1719133"/>
            <a:ext cx="3051344" cy="1058068"/>
          </a:xfrm>
        </p:spPr>
        <p:txBody>
          <a:bodyPr>
            <a:noAutofit/>
          </a:bodyPr>
          <a:lstStyle/>
          <a:p>
            <a:pPr marL="0" indent="0">
              <a:buNone/>
            </a:pPr>
            <a:r>
              <a:rPr lang="en-US" sz="2400" dirty="0"/>
              <a:t>Network throughput is variable &amp; uncertain</a:t>
            </a:r>
          </a:p>
        </p:txBody>
      </p:sp>
      <p:sp>
        <p:nvSpPr>
          <p:cNvPr id="23" name="Content Placeholder 2"/>
          <p:cNvSpPr txBox="1">
            <a:spLocks/>
          </p:cNvSpPr>
          <p:nvPr/>
        </p:nvSpPr>
        <p:spPr>
          <a:xfrm>
            <a:off x="8887588" y="3049810"/>
            <a:ext cx="2781885" cy="1887597"/>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Conflicting </a:t>
            </a:r>
            <a:r>
              <a:rPr lang="en-US" sz="2400" dirty="0" err="1"/>
              <a:t>QoE</a:t>
            </a:r>
            <a:r>
              <a:rPr lang="en-US" sz="2400" dirty="0"/>
              <a:t> goals</a:t>
            </a:r>
          </a:p>
          <a:p>
            <a:r>
              <a:rPr lang="en-US" sz="2400" dirty="0"/>
              <a:t>Bitrate</a:t>
            </a:r>
          </a:p>
          <a:p>
            <a:r>
              <a:rPr lang="en-US" sz="2400" dirty="0" err="1"/>
              <a:t>Rebuffering</a:t>
            </a:r>
            <a:r>
              <a:rPr lang="en-US" sz="2400" dirty="0"/>
              <a:t> time</a:t>
            </a:r>
          </a:p>
          <a:p>
            <a:r>
              <a:rPr lang="en-US" sz="2400" dirty="0"/>
              <a:t>Smoothness</a:t>
            </a:r>
            <a:endParaRPr lang="en-US" sz="2133" dirty="0">
              <a:solidFill>
                <a:srgbClr val="0432FF"/>
              </a:solidFill>
            </a:endParaRPr>
          </a:p>
        </p:txBody>
      </p:sp>
      <p:sp>
        <p:nvSpPr>
          <p:cNvPr id="24" name="Content Placeholder 2"/>
          <p:cNvSpPr txBox="1">
            <a:spLocks/>
          </p:cNvSpPr>
          <p:nvPr/>
        </p:nvSpPr>
        <p:spPr>
          <a:xfrm>
            <a:off x="8944877" y="5199261"/>
            <a:ext cx="2519599" cy="956912"/>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Cascading effects of decisions</a:t>
            </a:r>
          </a:p>
        </p:txBody>
      </p:sp>
      <p:sp>
        <p:nvSpPr>
          <p:cNvPr id="25" name="Freeform 24"/>
          <p:cNvSpPr/>
          <p:nvPr/>
        </p:nvSpPr>
        <p:spPr>
          <a:xfrm>
            <a:off x="5428765" y="1863743"/>
            <a:ext cx="2371060" cy="1773747"/>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6" name="Freeform 25"/>
          <p:cNvSpPr/>
          <p:nvPr/>
        </p:nvSpPr>
        <p:spPr>
          <a:xfrm>
            <a:off x="5444585" y="2289310"/>
            <a:ext cx="2428992" cy="1231065"/>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7" name="Freeform 26"/>
          <p:cNvSpPr/>
          <p:nvPr/>
        </p:nvSpPr>
        <p:spPr>
          <a:xfrm>
            <a:off x="5429591" y="2165634"/>
            <a:ext cx="2457451" cy="1570423"/>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8" name="Freeform 27"/>
          <p:cNvSpPr/>
          <p:nvPr/>
        </p:nvSpPr>
        <p:spPr>
          <a:xfrm>
            <a:off x="5429593" y="2395082"/>
            <a:ext cx="2603500" cy="952705"/>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29" name="Freeform 28"/>
          <p:cNvSpPr/>
          <p:nvPr/>
        </p:nvSpPr>
        <p:spPr>
          <a:xfrm>
            <a:off x="5429591" y="1889683"/>
            <a:ext cx="2444751" cy="1630691"/>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0" name="Freeform 29"/>
          <p:cNvSpPr/>
          <p:nvPr/>
        </p:nvSpPr>
        <p:spPr>
          <a:xfrm>
            <a:off x="5432525" y="2258222"/>
            <a:ext cx="2393951" cy="1340977"/>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1" name="Freeform 30"/>
          <p:cNvSpPr/>
          <p:nvPr/>
        </p:nvSpPr>
        <p:spPr>
          <a:xfrm>
            <a:off x="5444216" y="2081786"/>
            <a:ext cx="2482851" cy="1733084"/>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2" name="Freeform 31"/>
          <p:cNvSpPr/>
          <p:nvPr/>
        </p:nvSpPr>
        <p:spPr>
          <a:xfrm>
            <a:off x="5408487" y="2599592"/>
            <a:ext cx="2480341" cy="940709"/>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3" name="Freeform 32"/>
          <p:cNvSpPr/>
          <p:nvPr/>
        </p:nvSpPr>
        <p:spPr>
          <a:xfrm>
            <a:off x="5402138" y="1883810"/>
            <a:ext cx="2524125" cy="148775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4" name="Freeform 33"/>
          <p:cNvSpPr/>
          <p:nvPr/>
        </p:nvSpPr>
        <p:spPr>
          <a:xfrm>
            <a:off x="5399554" y="4914906"/>
            <a:ext cx="509927" cy="701749"/>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grpSp>
        <p:nvGrpSpPr>
          <p:cNvPr id="44" name="Group 43"/>
          <p:cNvGrpSpPr/>
          <p:nvPr/>
        </p:nvGrpSpPr>
        <p:grpSpPr>
          <a:xfrm>
            <a:off x="5409748" y="1749242"/>
            <a:ext cx="2802560" cy="2124196"/>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 fmla="*/ 0 w 2870791"/>
                <a:gd name="connsiteY0" fmla="*/ 701748 h 701748"/>
                <a:gd name="connsiteX1" fmla="*/ 0 w 2870791"/>
                <a:gd name="connsiteY1" fmla="*/ 0 h 701748"/>
                <a:gd name="connsiteX2" fmla="*/ 2179675 w 2870791"/>
                <a:gd name="connsiteY2" fmla="*/ 0 h 701748"/>
                <a:gd name="connsiteX3" fmla="*/ 2179675 w 2870791"/>
                <a:gd name="connsiteY3" fmla="*/ 340241 h 701748"/>
                <a:gd name="connsiteX4" fmla="*/ 2870791 w 2870791"/>
                <a:gd name="connsiteY4" fmla="*/ 340241 h 701748"/>
                <a:gd name="connsiteX0" fmla="*/ 0 w 2179675"/>
                <a:gd name="connsiteY0" fmla="*/ 701748 h 701748"/>
                <a:gd name="connsiteX1" fmla="*/ 0 w 2179675"/>
                <a:gd name="connsiteY1" fmla="*/ 0 h 701748"/>
                <a:gd name="connsiteX2" fmla="*/ 2179675 w 2179675"/>
                <a:gd name="connsiteY2" fmla="*/ 0 h 701748"/>
                <a:gd name="connsiteX3" fmla="*/ 2179675 w 2179675"/>
                <a:gd name="connsiteY3" fmla="*/ 340241 h 701748"/>
                <a:gd name="connsiteX0" fmla="*/ 0 w 2179675"/>
                <a:gd name="connsiteY0" fmla="*/ 701748 h 701748"/>
                <a:gd name="connsiteX1" fmla="*/ 0 w 2179675"/>
                <a:gd name="connsiteY1" fmla="*/ 0 h 701748"/>
                <a:gd name="connsiteX2" fmla="*/ 2179675 w 2179675"/>
                <a:gd name="connsiteY2" fmla="*/ 0 h 701748"/>
                <a:gd name="connsiteX0" fmla="*/ 0 w 499731"/>
                <a:gd name="connsiteY0" fmla="*/ 701748 h 701748"/>
                <a:gd name="connsiteX1" fmla="*/ 0 w 499731"/>
                <a:gd name="connsiteY1" fmla="*/ 0 h 701748"/>
                <a:gd name="connsiteX2" fmla="*/ 499731 w 499731"/>
                <a:gd name="connsiteY2" fmla="*/ 0 h 701748"/>
              </a:gdLst>
              <a:ahLst/>
              <a:cxnLst>
                <a:cxn ang="0">
                  <a:pos x="connsiteX0" y="connsiteY0"/>
                </a:cxn>
                <a:cxn ang="0">
                  <a:pos x="connsiteX1" y="connsiteY1"/>
                </a:cxn>
                <a:cxn ang="0">
                  <a:pos x="connsiteX2" y="connsiteY2"/>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grpSp>
      <p:grpSp>
        <p:nvGrpSpPr>
          <p:cNvPr id="47" name="Group 46"/>
          <p:cNvGrpSpPr/>
          <p:nvPr/>
        </p:nvGrpSpPr>
        <p:grpSpPr>
          <a:xfrm>
            <a:off x="2116003" y="1590941"/>
            <a:ext cx="3328523" cy="434971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50" name="Rectangle 49"/>
          <p:cNvSpPr/>
          <p:nvPr/>
        </p:nvSpPr>
        <p:spPr>
          <a:xfrm>
            <a:off x="1024991" y="1938071"/>
            <a:ext cx="517891" cy="219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p:cNvSpPr txBox="1"/>
          <p:nvPr/>
        </p:nvSpPr>
        <p:spPr>
          <a:xfrm rot="16200000">
            <a:off x="-11901" y="2270311"/>
            <a:ext cx="2028887" cy="1200329"/>
          </a:xfrm>
          <a:prstGeom prst="rect">
            <a:avLst/>
          </a:prstGeom>
          <a:noFill/>
        </p:spPr>
        <p:txBody>
          <a:bodyPr wrap="square" rtlCol="0">
            <a:spAutoFit/>
          </a:bodyPr>
          <a:lstStyle/>
          <a:p>
            <a:pPr algn="ctr"/>
            <a:r>
              <a:rPr lang="en-US" sz="2400" b="1" dirty="0">
                <a:solidFill>
                  <a:srgbClr val="ED411D"/>
                </a:solidFill>
              </a:rPr>
              <a:t>Throughput </a:t>
            </a:r>
          </a:p>
          <a:p>
            <a:pPr algn="ctr"/>
            <a:r>
              <a:rPr lang="en-US" sz="2400" b="1" dirty="0">
                <a:solidFill>
                  <a:srgbClr val="A5A5A5"/>
                </a:solidFill>
              </a:rPr>
              <a:t>Bitrate</a:t>
            </a:r>
          </a:p>
          <a:p>
            <a:pPr algn="ctr"/>
            <a:r>
              <a:rPr lang="en-US" sz="2400" dirty="0"/>
              <a:t> (Mbps)</a:t>
            </a:r>
          </a:p>
        </p:txBody>
      </p:sp>
      <p:sp>
        <p:nvSpPr>
          <p:cNvPr id="3" name="Slide Number Placeholder 2"/>
          <p:cNvSpPr>
            <a:spLocks noGrp="1"/>
          </p:cNvSpPr>
          <p:nvPr>
            <p:ph type="sldNum" sz="quarter" idx="12"/>
          </p:nvPr>
        </p:nvSpPr>
        <p:spPr/>
        <p:txBody>
          <a:bodyPr/>
          <a:lstStyle/>
          <a:p>
            <a:fld id="{81D68F6D-792F-C840-8BAC-1A964D3CE3FA}" type="slidenum">
              <a:rPr lang="en-US" smtClean="0"/>
              <a:t>6</a:t>
            </a:fld>
            <a:endParaRPr lang="en-US"/>
          </a:p>
        </p:txBody>
      </p:sp>
      <p:sp>
        <p:nvSpPr>
          <p:cNvPr id="2" name="Rectangle 1"/>
          <p:cNvSpPr/>
          <p:nvPr/>
        </p:nvSpPr>
        <p:spPr>
          <a:xfrm>
            <a:off x="1157162" y="4168152"/>
            <a:ext cx="460935" cy="179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p:cNvSpPr txBox="1"/>
          <p:nvPr/>
        </p:nvSpPr>
        <p:spPr>
          <a:xfrm rot="16200000">
            <a:off x="118007" y="4483864"/>
            <a:ext cx="2028887" cy="830997"/>
          </a:xfrm>
          <a:prstGeom prst="rect">
            <a:avLst/>
          </a:prstGeom>
          <a:noFill/>
        </p:spPr>
        <p:txBody>
          <a:bodyPr wrap="square" rtlCol="0">
            <a:spAutoFit/>
          </a:bodyPr>
          <a:lstStyle/>
          <a:p>
            <a:pPr algn="ctr"/>
            <a:r>
              <a:rPr lang="en-US" sz="2400" b="1" dirty="0">
                <a:solidFill>
                  <a:srgbClr val="00ACEA"/>
                </a:solidFill>
              </a:rPr>
              <a:t>Buffer size</a:t>
            </a:r>
          </a:p>
          <a:p>
            <a:pPr algn="ctr"/>
            <a:r>
              <a:rPr lang="en-US" sz="2400" dirty="0"/>
              <a:t> (sec)</a:t>
            </a:r>
          </a:p>
        </p:txBody>
      </p:sp>
    </p:spTree>
    <p:custDataLst>
      <p:tags r:id="rId1"/>
    </p:custDataLst>
    <p:extLst>
      <p:ext uri="{BB962C8B-B14F-4D97-AF65-F5344CB8AC3E}">
        <p14:creationId xmlns:p14="http://schemas.microsoft.com/office/powerpoint/2010/main" val="1275815003"/>
      </p:ext>
    </p:extLst>
  </p:cSld>
  <p:clrMapOvr>
    <a:masterClrMapping/>
  </p:clrMapOvr>
  <mc:AlternateContent xmlns:mc="http://schemas.openxmlformats.org/markup-compatibility/2006" xmlns:p14="http://schemas.microsoft.com/office/powerpoint/2010/main">
    <mc:Choice Requires="p14">
      <p:transition spd="slow" p14:dur="2000" advTm="65443"/>
    </mc:Choice>
    <mc:Fallback xmlns="">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7</a:t>
            </a:fld>
            <a:endParaRPr lang="en-US"/>
          </a:p>
        </p:txBody>
      </p:sp>
      <p:grpSp>
        <p:nvGrpSpPr>
          <p:cNvPr id="6" name="Group 5"/>
          <p:cNvGrpSpPr/>
          <p:nvPr/>
        </p:nvGrpSpPr>
        <p:grpSpPr>
          <a:xfrm>
            <a:off x="1701072" y="1618464"/>
            <a:ext cx="8855168" cy="3563261"/>
            <a:chOff x="2103740" y="1177898"/>
            <a:chExt cx="5975656" cy="2298418"/>
          </a:xfrm>
        </p:grpSpPr>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271277"/>
            </a:xfrm>
            <a:prstGeom prst="rect">
              <a:avLst/>
            </a:prstGeom>
            <a:solidFill>
              <a:schemeClr val="bg1"/>
            </a:solidFill>
          </p:spPr>
          <p:txBody>
            <a:bodyPr wrap="square" rtlCol="0">
              <a:spAutoFit/>
            </a:bodyPr>
            <a:lstStyle/>
            <a:p>
              <a:pPr algn="ctr"/>
              <a:r>
                <a:rPr lang="en-US" sz="2133" dirty="0"/>
                <a:t>buffer</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extBox 19"/>
            <p:cNvSpPr txBox="1"/>
            <p:nvPr/>
          </p:nvSpPr>
          <p:spPr>
            <a:xfrm>
              <a:off x="3426471" y="1233073"/>
              <a:ext cx="1488515" cy="317642"/>
            </a:xfrm>
            <a:prstGeom prst="rect">
              <a:avLst/>
            </a:prstGeom>
            <a:noFill/>
            <a:ln w="19050">
              <a:noFill/>
            </a:ln>
          </p:spPr>
          <p:txBody>
            <a:bodyPr wrap="square" rtlCol="0">
              <a:spAutoFit/>
            </a:bodyPr>
            <a:lstStyle/>
            <a:p>
              <a:r>
                <a:rPr lang="en-US" sz="2600" b="1" dirty="0"/>
                <a:t>ABR agent</a:t>
              </a:r>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324300"/>
            </a:xfrm>
            <a:prstGeom prst="rect">
              <a:avLst/>
            </a:prstGeom>
            <a:noFill/>
          </p:spPr>
          <p:txBody>
            <a:bodyPr wrap="square" rtlCol="0">
              <a:spAutoFit/>
            </a:bodyPr>
            <a:lstStyle/>
            <a:p>
              <a:r>
                <a:rPr lang="en-US" sz="2667" dirty="0"/>
                <a:t>bitrates</a:t>
              </a:r>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2" name="TextBox 61"/>
            <p:cNvSpPr txBox="1"/>
            <p:nvPr/>
          </p:nvSpPr>
          <p:spPr>
            <a:xfrm>
              <a:off x="5033507" y="1666077"/>
              <a:ext cx="546495" cy="297789"/>
            </a:xfrm>
            <a:prstGeom prst="rect">
              <a:avLst/>
            </a:prstGeom>
            <a:noFill/>
          </p:spPr>
          <p:txBody>
            <a:bodyPr wrap="none" rtlCol="0">
              <a:spAutoFit/>
            </a:bodyPr>
            <a:lstStyle/>
            <a:p>
              <a:r>
                <a:rPr lang="en-US" sz="2400" dirty="0"/>
                <a:t>240P</a:t>
              </a:r>
            </a:p>
          </p:txBody>
        </p:sp>
        <p:sp>
          <p:nvSpPr>
            <p:cNvPr id="63" name="TextBox 62"/>
            <p:cNvSpPr txBox="1"/>
            <p:nvPr/>
          </p:nvSpPr>
          <p:spPr>
            <a:xfrm>
              <a:off x="5027208" y="1978367"/>
              <a:ext cx="546495" cy="297789"/>
            </a:xfrm>
            <a:prstGeom prst="rect">
              <a:avLst/>
            </a:prstGeom>
            <a:noFill/>
          </p:spPr>
          <p:txBody>
            <a:bodyPr wrap="none" rtlCol="0">
              <a:spAutoFit/>
            </a:bodyPr>
            <a:lstStyle/>
            <a:p>
              <a:r>
                <a:rPr lang="en-US" sz="2400" dirty="0"/>
                <a:t>480P</a:t>
              </a:r>
            </a:p>
          </p:txBody>
        </p:sp>
        <p:sp>
          <p:nvSpPr>
            <p:cNvPr id="64" name="TextBox 63"/>
            <p:cNvSpPr txBox="1"/>
            <p:nvPr/>
          </p:nvSpPr>
          <p:spPr>
            <a:xfrm>
              <a:off x="5038167" y="2275964"/>
              <a:ext cx="546495" cy="297789"/>
            </a:xfrm>
            <a:prstGeom prst="rect">
              <a:avLst/>
            </a:prstGeom>
            <a:noFill/>
          </p:spPr>
          <p:txBody>
            <a:bodyPr wrap="none" rtlCol="0">
              <a:spAutoFit/>
            </a:bodyPr>
            <a:lstStyle/>
            <a:p>
              <a:r>
                <a:rPr lang="en-US" sz="2400" dirty="0"/>
                <a:t>720P</a:t>
              </a:r>
            </a:p>
          </p:txBody>
        </p:sp>
        <p:sp>
          <p:nvSpPr>
            <p:cNvPr id="65" name="TextBox 64"/>
            <p:cNvSpPr txBox="1"/>
            <p:nvPr/>
          </p:nvSpPr>
          <p:spPr>
            <a:xfrm>
              <a:off x="5004164" y="2573877"/>
              <a:ext cx="651425" cy="297789"/>
            </a:xfrm>
            <a:prstGeom prst="rect">
              <a:avLst/>
            </a:prstGeom>
            <a:noFill/>
          </p:spPr>
          <p:txBody>
            <a:bodyPr wrap="none" rtlCol="0">
              <a:spAutoFit/>
            </a:bodyPr>
            <a:lstStyle/>
            <a:p>
              <a:r>
                <a:rPr lang="en-US" sz="2400" dirty="0"/>
                <a:t>1080P</a:t>
              </a:r>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324300"/>
            </a:xfrm>
            <a:prstGeom prst="rect">
              <a:avLst/>
            </a:prstGeom>
            <a:noFill/>
          </p:spPr>
          <p:txBody>
            <a:bodyPr wrap="square" rtlCol="0">
              <a:spAutoFit/>
            </a:bodyPr>
            <a:lstStyle/>
            <a:p>
              <a:r>
                <a:rPr lang="en-US" sz="2667" dirty="0"/>
                <a:t>network and </a:t>
              </a:r>
              <a:r>
                <a:rPr lang="en-US" sz="2667"/>
                <a:t>video measurements</a:t>
              </a:r>
              <a:endParaRPr lang="en-US" sz="2667" dirty="0"/>
            </a:p>
          </p:txBody>
        </p:sp>
        <p:sp>
          <p:nvSpPr>
            <p:cNvPr id="69" name="TextBox 68"/>
            <p:cNvSpPr txBox="1"/>
            <p:nvPr/>
          </p:nvSpPr>
          <p:spPr>
            <a:xfrm>
              <a:off x="2216309" y="1177898"/>
              <a:ext cx="935922" cy="271277"/>
            </a:xfrm>
            <a:prstGeom prst="rect">
              <a:avLst/>
            </a:prstGeom>
            <a:noFill/>
          </p:spPr>
          <p:txBody>
            <a:bodyPr wrap="none" rtlCol="0">
              <a:spAutoFit/>
            </a:bodyPr>
            <a:lstStyle/>
            <a:p>
              <a:r>
                <a:rPr lang="en-US" sz="2133" dirty="0"/>
                <a:t>bandwidth</a:t>
              </a:r>
            </a:p>
          </p:txBody>
        </p:sp>
        <p:sp>
          <p:nvSpPr>
            <p:cNvPr id="70" name="TextBox 69"/>
            <p:cNvSpPr txBox="1"/>
            <p:nvPr/>
          </p:nvSpPr>
          <p:spPr>
            <a:xfrm>
              <a:off x="2210255" y="1854847"/>
              <a:ext cx="666655" cy="271277"/>
            </a:xfrm>
            <a:prstGeom prst="rect">
              <a:avLst/>
            </a:prstGeom>
            <a:noFill/>
          </p:spPr>
          <p:txBody>
            <a:bodyPr wrap="none" rtlCol="0">
              <a:spAutoFit/>
            </a:bodyPr>
            <a:lstStyle/>
            <a:p>
              <a:r>
                <a:rPr lang="en-US" sz="2133" dirty="0"/>
                <a:t>bit rate</a:t>
              </a:r>
            </a:p>
          </p:txBody>
        </p:sp>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720P</a:t>
              </a:r>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701965" y="3864028"/>
            <a:ext cx="11009745" cy="2667697"/>
          </a:xfrm>
          <a:noFill/>
        </p:spPr>
        <p:txBody>
          <a:bodyPr>
            <a:noAutofit/>
          </a:bodyPr>
          <a:lstStyle/>
          <a:p>
            <a:pPr marL="457189" indent="-457189">
              <a:lnSpc>
                <a:spcPct val="120000"/>
              </a:lnSpc>
              <a:buFont typeface="+mj-lt"/>
              <a:buAutoNum type="arabicPeriod"/>
            </a:pPr>
            <a:r>
              <a:rPr lang="en-US" sz="2667" dirty="0"/>
              <a:t>First network control system using modern “deep” reinforcement learning</a:t>
            </a:r>
          </a:p>
          <a:p>
            <a:pPr marL="457189" indent="-457189">
              <a:lnSpc>
                <a:spcPct val="120000"/>
              </a:lnSpc>
              <a:buFont typeface="+mj-lt"/>
              <a:buAutoNum type="arabicPeriod"/>
            </a:pPr>
            <a:r>
              <a:rPr lang="en-US" sz="2667" dirty="0"/>
              <a:t>Delivers 12-25% better </a:t>
            </a:r>
            <a:r>
              <a:rPr lang="en-US" sz="2667" dirty="0" err="1"/>
              <a:t>QoE</a:t>
            </a:r>
            <a:r>
              <a:rPr lang="en-US" sz="2667" dirty="0"/>
              <a:t>, with 10-30% less </a:t>
            </a:r>
            <a:r>
              <a:rPr lang="en-US" sz="2667" dirty="0" err="1"/>
              <a:t>rebuffering</a:t>
            </a:r>
            <a:r>
              <a:rPr lang="en-US" sz="2667" dirty="0"/>
              <a:t> than previous ABR algorithms</a:t>
            </a:r>
          </a:p>
          <a:p>
            <a:pPr marL="457189" indent="-457189">
              <a:lnSpc>
                <a:spcPct val="120000"/>
              </a:lnSpc>
              <a:buFont typeface="+mj-lt"/>
              <a:buAutoNum type="arabicPeriod"/>
            </a:pPr>
            <a:r>
              <a:rPr lang="en-US" sz="2667" dirty="0"/>
              <a:t>Tailors ABR decisions for different network conditions in a data-driven way</a:t>
            </a:r>
          </a:p>
        </p:txBody>
      </p:sp>
      <p:sp>
        <p:nvSpPr>
          <p:cNvPr id="7" name="Title 1"/>
          <p:cNvSpPr>
            <a:spLocks noGrp="1"/>
          </p:cNvSpPr>
          <p:nvPr>
            <p:ph type="title"/>
          </p:nvPr>
        </p:nvSpPr>
        <p:spPr>
          <a:xfrm>
            <a:off x="2399369" y="347120"/>
            <a:ext cx="7446632" cy="857251"/>
          </a:xfrm>
        </p:spPr>
        <p:txBody>
          <a:bodyPr>
            <a:normAutofit/>
          </a:bodyPr>
          <a:lstStyle/>
          <a:p>
            <a:pPr algn="ctr"/>
            <a:r>
              <a:rPr lang="en-US" sz="3733" b="1" dirty="0"/>
              <a:t>Our Contribution: </a:t>
            </a:r>
            <a:r>
              <a:rPr lang="en-US" sz="3733" b="1" dirty="0" err="1"/>
              <a:t>Pensieve</a:t>
            </a:r>
            <a:endParaRPr lang="en-US" sz="3733" b="1" dirty="0"/>
          </a:p>
        </p:txBody>
      </p:sp>
      <p:sp>
        <p:nvSpPr>
          <p:cNvPr id="2" name="TextBox 1"/>
          <p:cNvSpPr txBox="1"/>
          <p:nvPr/>
        </p:nvSpPr>
        <p:spPr>
          <a:xfrm>
            <a:off x="457200" y="5456545"/>
            <a:ext cx="11094720" cy="543675"/>
          </a:xfrm>
          <a:prstGeom prst="rect">
            <a:avLst/>
          </a:prstGeom>
          <a:noFill/>
        </p:spPr>
        <p:txBody>
          <a:bodyPr wrap="square" rtlCol="0">
            <a:spAutoFit/>
          </a:bodyPr>
          <a:lstStyle/>
          <a:p>
            <a:pPr algn="ctr"/>
            <a:r>
              <a:rPr lang="en-US" sz="2933" b="1" dirty="0" err="1"/>
              <a:t>Pensieve</a:t>
            </a:r>
            <a:r>
              <a:rPr lang="en-US" sz="2933" b="1" dirty="0"/>
              <a:t> </a:t>
            </a:r>
            <a:r>
              <a:rPr lang="en-US" sz="2933" b="1" dirty="0">
                <a:solidFill>
                  <a:srgbClr val="C41E1F"/>
                </a:solidFill>
              </a:rPr>
              <a:t>learns </a:t>
            </a:r>
            <a:r>
              <a:rPr lang="en-US" sz="2933" b="1" dirty="0"/>
              <a:t>ABR algorithm </a:t>
            </a:r>
            <a:r>
              <a:rPr lang="en-US" sz="2933" b="1" dirty="0">
                <a:solidFill>
                  <a:srgbClr val="C41E1F"/>
                </a:solidFill>
              </a:rPr>
              <a:t>automatically </a:t>
            </a:r>
            <a:r>
              <a:rPr lang="en-US" sz="2933" b="1" dirty="0"/>
              <a:t>through experience</a:t>
            </a:r>
          </a:p>
        </p:txBody>
      </p:sp>
    </p:spTree>
    <p:custDataLst>
      <p:tags r:id="rId1"/>
    </p:custDataLst>
    <p:extLst>
      <p:ext uri="{BB962C8B-B14F-4D97-AF65-F5344CB8AC3E}">
        <p14:creationId xmlns:p14="http://schemas.microsoft.com/office/powerpoint/2010/main" val="1706813351"/>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31068"/>
            <a:ext cx="10972800" cy="4690008"/>
          </a:xfrm>
        </p:spPr>
        <p:txBody>
          <a:bodyPr>
            <a:normAutofit/>
          </a:bodyPr>
          <a:lstStyle/>
          <a:p>
            <a:r>
              <a:rPr lang="en-US" dirty="0"/>
              <a:t>Rate-based: pick bitrate based on </a:t>
            </a:r>
            <a:r>
              <a:rPr lang="en-US" dirty="0">
                <a:solidFill>
                  <a:srgbClr val="3365FF"/>
                </a:solidFill>
              </a:rPr>
              <a:t>predicted</a:t>
            </a:r>
            <a:r>
              <a:rPr lang="en-US" dirty="0">
                <a:solidFill>
                  <a:srgbClr val="3366FF"/>
                </a:solidFill>
              </a:rPr>
              <a:t> throughput</a:t>
            </a:r>
          </a:p>
          <a:p>
            <a:pPr lvl="1"/>
            <a:r>
              <a:rPr lang="en-US" dirty="0"/>
              <a:t>FESTIVE </a:t>
            </a:r>
            <a:r>
              <a:rPr lang="en-US" sz="2667" dirty="0">
                <a:solidFill>
                  <a:srgbClr val="C00000"/>
                </a:solidFill>
              </a:rPr>
              <a:t>[CoNEXT’12]</a:t>
            </a:r>
            <a:r>
              <a:rPr lang="en-US" dirty="0"/>
              <a:t>, PANDA </a:t>
            </a:r>
            <a:r>
              <a:rPr lang="en-US" dirty="0">
                <a:solidFill>
                  <a:srgbClr val="C00000"/>
                </a:solidFill>
              </a:rPr>
              <a:t>[JSAC’14]</a:t>
            </a:r>
            <a:r>
              <a:rPr lang="en-US" dirty="0"/>
              <a:t>, CS2P </a:t>
            </a:r>
            <a:r>
              <a:rPr lang="en-US" dirty="0">
                <a:solidFill>
                  <a:srgbClr val="C00000"/>
                </a:solidFill>
              </a:rPr>
              <a:t>[SIGCOMM’16]</a:t>
            </a:r>
          </a:p>
          <a:p>
            <a:pPr lvl="1"/>
            <a:endParaRPr lang="en-US" sz="1067" dirty="0">
              <a:solidFill>
                <a:srgbClr val="3366FF"/>
              </a:solidFill>
            </a:endParaRPr>
          </a:p>
          <a:p>
            <a:r>
              <a:rPr lang="en-US" dirty="0"/>
              <a:t>Buffer-based: pick bitrate based on </a:t>
            </a:r>
            <a:r>
              <a:rPr lang="en-US" dirty="0">
                <a:solidFill>
                  <a:srgbClr val="3366FF"/>
                </a:solidFill>
              </a:rPr>
              <a:t>buffer occupancy </a:t>
            </a:r>
            <a:endParaRPr lang="en-US" dirty="0"/>
          </a:p>
          <a:p>
            <a:pPr lvl="1"/>
            <a:r>
              <a:rPr lang="en-US" dirty="0"/>
              <a:t>BBA </a:t>
            </a:r>
            <a:r>
              <a:rPr lang="en-US" sz="2667" dirty="0">
                <a:solidFill>
                  <a:srgbClr val="C00000"/>
                </a:solidFill>
              </a:rPr>
              <a:t>[SIGCOMM’14]</a:t>
            </a:r>
            <a:r>
              <a:rPr lang="en-US" dirty="0"/>
              <a:t>, BOLA </a:t>
            </a:r>
            <a:r>
              <a:rPr lang="en-US" sz="2667" dirty="0">
                <a:solidFill>
                  <a:srgbClr val="C00000"/>
                </a:solidFill>
              </a:rPr>
              <a:t>[INFOCOM’16]</a:t>
            </a:r>
          </a:p>
          <a:p>
            <a:pPr lvl="1"/>
            <a:endParaRPr lang="en-US" sz="1067" dirty="0">
              <a:solidFill>
                <a:srgbClr val="C00000"/>
              </a:solidFill>
            </a:endParaRPr>
          </a:p>
          <a:p>
            <a:r>
              <a:rPr lang="en-US" dirty="0"/>
              <a:t>Hybrid: use both throughput prediction &amp; buffer occupancy</a:t>
            </a:r>
          </a:p>
          <a:p>
            <a:pPr lvl="1"/>
            <a:r>
              <a:rPr lang="en-US" dirty="0"/>
              <a:t>PBA </a:t>
            </a:r>
            <a:r>
              <a:rPr lang="en-US" sz="2667" dirty="0">
                <a:solidFill>
                  <a:srgbClr val="C00000"/>
                </a:solidFill>
              </a:rPr>
              <a:t>[HotMobile’15]</a:t>
            </a:r>
            <a:r>
              <a:rPr lang="en-US" sz="2667" dirty="0"/>
              <a:t>, </a:t>
            </a:r>
            <a:r>
              <a:rPr lang="en-US" dirty="0"/>
              <a:t>MPC </a:t>
            </a:r>
            <a:r>
              <a:rPr lang="en-US" sz="2667" dirty="0">
                <a:solidFill>
                  <a:srgbClr val="C00000"/>
                </a:solidFill>
              </a:rPr>
              <a:t>[SIGCOMM’15]</a:t>
            </a:r>
          </a:p>
          <a:p>
            <a:pPr lvl="1"/>
            <a:endParaRPr lang="en-US" sz="1067" dirty="0"/>
          </a:p>
        </p:txBody>
      </p:sp>
      <p:sp>
        <p:nvSpPr>
          <p:cNvPr id="6" name="Rectangle 5"/>
          <p:cNvSpPr/>
          <p:nvPr/>
        </p:nvSpPr>
        <p:spPr>
          <a:xfrm>
            <a:off x="0" y="5315617"/>
            <a:ext cx="12192000" cy="1405859"/>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67" dirty="0">
                <a:solidFill>
                  <a:schemeClr val="bg1"/>
                </a:solidFill>
              </a:rPr>
              <a:t>Simplified inaccurate model leads to suboptimal performance</a:t>
            </a:r>
          </a:p>
        </p:txBody>
      </p:sp>
      <p:sp>
        <p:nvSpPr>
          <p:cNvPr id="4" name="Slide Number Placeholder 3"/>
          <p:cNvSpPr>
            <a:spLocks noGrp="1"/>
          </p:cNvSpPr>
          <p:nvPr>
            <p:ph type="sldNum" sz="quarter" idx="12"/>
          </p:nvPr>
        </p:nvSpPr>
        <p:spPr/>
        <p:txBody>
          <a:bodyPr/>
          <a:lstStyle/>
          <a:p>
            <a:fld id="{81D68F6D-792F-C840-8BAC-1A964D3CE3FA}" type="slidenum">
              <a:rPr lang="en-US" smtClean="0"/>
              <a:t>8</a:t>
            </a:fld>
            <a:endParaRPr lang="en-US" dirty="0"/>
          </a:p>
        </p:txBody>
      </p:sp>
      <p:sp>
        <p:nvSpPr>
          <p:cNvPr id="5" name="Title 1"/>
          <p:cNvSpPr>
            <a:spLocks noGrp="1"/>
          </p:cNvSpPr>
          <p:nvPr>
            <p:ph type="title"/>
          </p:nvPr>
        </p:nvSpPr>
        <p:spPr>
          <a:xfrm>
            <a:off x="3145168" y="306639"/>
            <a:ext cx="6172200" cy="857251"/>
          </a:xfrm>
        </p:spPr>
        <p:txBody>
          <a:bodyPr/>
          <a:lstStyle/>
          <a:p>
            <a:pPr algn="ctr"/>
            <a:r>
              <a:rPr lang="en-US" sz="3600" b="1" dirty="0"/>
              <a:t>Previous Fixed ABR Algorithms</a:t>
            </a:r>
          </a:p>
        </p:txBody>
      </p:sp>
    </p:spTree>
    <p:custDataLst>
      <p:tags r:id="rId1"/>
    </p:custDataLst>
    <p:extLst>
      <p:ext uri="{BB962C8B-B14F-4D97-AF65-F5344CB8AC3E}">
        <p14:creationId xmlns:p14="http://schemas.microsoft.com/office/powerpoint/2010/main" val="1551736840"/>
      </p:ext>
    </p:extLst>
  </p:cSld>
  <p:clrMapOvr>
    <a:masterClrMapping/>
  </p:clrMapOvr>
  <mc:AlternateContent xmlns:mc="http://schemas.openxmlformats.org/markup-compatibility/2006" xmlns:p14="http://schemas.microsoft.com/office/powerpoint/2010/main">
    <mc:Choice Requires="p14">
      <p:transition spd="slow" p14:dur="2000" advTm="44918"/>
    </mc:Choice>
    <mc:Fallback xmlns="">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2098933" y="296592"/>
            <a:ext cx="7051756" cy="857251"/>
          </a:xfrm>
        </p:spPr>
        <p:txBody>
          <a:bodyPr>
            <a:normAutofit/>
          </a:bodyPr>
          <a:lstStyle/>
          <a:p>
            <a:pPr algn="ctr"/>
            <a:r>
              <a:rPr lang="en-US" sz="3600" b="1" dirty="0"/>
              <a:t>Example: Model Predictive Control</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7161" y="1621548"/>
            <a:ext cx="6922008" cy="5093208"/>
          </a:xfrm>
          <a:prstGeom prst="rect">
            <a:avLst/>
          </a:prstGeom>
        </p:spPr>
      </p:pic>
      <p:sp>
        <p:nvSpPr>
          <p:cNvPr id="30" name="TextBox 29"/>
          <p:cNvSpPr txBox="1"/>
          <p:nvPr/>
        </p:nvSpPr>
        <p:spPr>
          <a:xfrm>
            <a:off x="3690728" y="1607126"/>
            <a:ext cx="1863395" cy="420564"/>
          </a:xfrm>
          <a:prstGeom prst="rect">
            <a:avLst/>
          </a:prstGeom>
          <a:noFill/>
        </p:spPr>
        <p:txBody>
          <a:bodyPr wrap="square" rtlCol="0">
            <a:spAutoFit/>
          </a:bodyPr>
          <a:lstStyle/>
          <a:p>
            <a:r>
              <a:rPr lang="en-US" sz="2133" b="1">
                <a:solidFill>
                  <a:srgbClr val="ED411D"/>
                </a:solidFill>
              </a:rPr>
              <a:t>Throughput</a:t>
            </a:r>
            <a:endParaRPr lang="en-US" sz="2133" b="1" dirty="0">
              <a:solidFill>
                <a:srgbClr val="ED411D"/>
              </a:solidFill>
            </a:endParaRPr>
          </a:p>
        </p:txBody>
      </p:sp>
      <p:sp>
        <p:nvSpPr>
          <p:cNvPr id="31" name="Freeform 30"/>
          <p:cNvSpPr/>
          <p:nvPr/>
        </p:nvSpPr>
        <p:spPr>
          <a:xfrm>
            <a:off x="5428765" y="1863743"/>
            <a:ext cx="2371060" cy="1773747"/>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2" name="Freeform 31"/>
          <p:cNvSpPr/>
          <p:nvPr/>
        </p:nvSpPr>
        <p:spPr>
          <a:xfrm>
            <a:off x="5444585" y="2289310"/>
            <a:ext cx="2428992" cy="1231065"/>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4" name="Freeform 33"/>
          <p:cNvSpPr/>
          <p:nvPr/>
        </p:nvSpPr>
        <p:spPr>
          <a:xfrm>
            <a:off x="5429591" y="2165634"/>
            <a:ext cx="2457451" cy="1570423"/>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7" name="Freeform 36"/>
          <p:cNvSpPr/>
          <p:nvPr/>
        </p:nvSpPr>
        <p:spPr>
          <a:xfrm>
            <a:off x="5429593" y="2395082"/>
            <a:ext cx="2603500" cy="952705"/>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39" name="Freeform 38"/>
          <p:cNvSpPr/>
          <p:nvPr/>
        </p:nvSpPr>
        <p:spPr>
          <a:xfrm>
            <a:off x="5429591" y="1889683"/>
            <a:ext cx="2444751" cy="1630691"/>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40" name="Freeform 39"/>
          <p:cNvSpPr/>
          <p:nvPr/>
        </p:nvSpPr>
        <p:spPr>
          <a:xfrm>
            <a:off x="5432525" y="2258222"/>
            <a:ext cx="2393951" cy="1340977"/>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41" name="Freeform 40"/>
          <p:cNvSpPr/>
          <p:nvPr/>
        </p:nvSpPr>
        <p:spPr>
          <a:xfrm>
            <a:off x="5444216" y="2081786"/>
            <a:ext cx="2482851" cy="1733084"/>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42" name="Freeform 41"/>
          <p:cNvSpPr/>
          <p:nvPr/>
        </p:nvSpPr>
        <p:spPr>
          <a:xfrm>
            <a:off x="5408487" y="2599592"/>
            <a:ext cx="2480341" cy="940709"/>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43" name="Freeform 42"/>
          <p:cNvSpPr/>
          <p:nvPr/>
        </p:nvSpPr>
        <p:spPr>
          <a:xfrm>
            <a:off x="5402138" y="1883810"/>
            <a:ext cx="2524125" cy="148775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44" name="Rectangle 43"/>
          <p:cNvSpPr/>
          <p:nvPr/>
        </p:nvSpPr>
        <p:spPr>
          <a:xfrm>
            <a:off x="1024991" y="1938071"/>
            <a:ext cx="517891" cy="219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6" name="Straight Connector 45"/>
          <p:cNvCxnSpPr/>
          <p:nvPr/>
        </p:nvCxnSpPr>
        <p:spPr>
          <a:xfrm>
            <a:off x="5374164" y="1757352"/>
            <a:ext cx="0" cy="416435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2103461" y="2745865"/>
            <a:ext cx="3285460" cy="701748"/>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133">
              <a:solidFill>
                <a:schemeClr val="accent3"/>
              </a:solidFill>
            </a:endParaRPr>
          </a:p>
        </p:txBody>
      </p:sp>
      <p:sp>
        <p:nvSpPr>
          <p:cNvPr id="48" name="TextBox 47"/>
          <p:cNvSpPr txBox="1"/>
          <p:nvPr/>
        </p:nvSpPr>
        <p:spPr>
          <a:xfrm>
            <a:off x="2534205" y="3378726"/>
            <a:ext cx="2110591" cy="420564"/>
          </a:xfrm>
          <a:prstGeom prst="rect">
            <a:avLst/>
          </a:prstGeom>
          <a:noFill/>
        </p:spPr>
        <p:txBody>
          <a:bodyPr wrap="square" rtlCol="0">
            <a:spAutoFit/>
          </a:bodyPr>
          <a:lstStyle/>
          <a:p>
            <a:r>
              <a:rPr lang="en-US" sz="2133" b="1">
                <a:solidFill>
                  <a:schemeClr val="accent3"/>
                </a:solidFill>
              </a:rPr>
              <a:t>Video bitrate</a:t>
            </a:r>
          </a:p>
        </p:txBody>
      </p:sp>
      <p:sp>
        <p:nvSpPr>
          <p:cNvPr id="49" name="Rounded Rectangle 48"/>
          <p:cNvSpPr/>
          <p:nvPr/>
        </p:nvSpPr>
        <p:spPr>
          <a:xfrm>
            <a:off x="5395585" y="1728317"/>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50" name="Straight Connector 49"/>
          <p:cNvCxnSpPr/>
          <p:nvPr/>
        </p:nvCxnSpPr>
        <p:spPr>
          <a:xfrm>
            <a:off x="5374164" y="1757352"/>
            <a:ext cx="0" cy="416435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666299" y="1279328"/>
            <a:ext cx="670376" cy="420564"/>
          </a:xfrm>
          <a:prstGeom prst="rect">
            <a:avLst/>
          </a:prstGeom>
          <a:noFill/>
        </p:spPr>
        <p:txBody>
          <a:bodyPr wrap="none" rtlCol="0">
            <a:spAutoFit/>
          </a:bodyPr>
          <a:lstStyle/>
          <a:p>
            <a:r>
              <a:rPr lang="en-US" sz="2133"/>
              <a:t>t + T</a:t>
            </a:r>
            <a:endParaRPr lang="en-US" sz="2133" dirty="0"/>
          </a:p>
        </p:txBody>
      </p:sp>
      <p:sp>
        <p:nvSpPr>
          <p:cNvPr id="52" name="TextBox 51"/>
          <p:cNvSpPr txBox="1"/>
          <p:nvPr/>
        </p:nvSpPr>
        <p:spPr>
          <a:xfrm>
            <a:off x="8127803" y="1650897"/>
            <a:ext cx="3848136" cy="830997"/>
          </a:xfrm>
          <a:prstGeom prst="rect">
            <a:avLst/>
          </a:prstGeom>
          <a:noFill/>
        </p:spPr>
        <p:txBody>
          <a:bodyPr wrap="square" rtlCol="0">
            <a:spAutoFit/>
          </a:bodyPr>
          <a:lstStyle/>
          <a:p>
            <a:r>
              <a:rPr lang="en-US" sz="2400" dirty="0"/>
              <a:t>maximize      </a:t>
            </a:r>
            <a:r>
              <a:rPr lang="en-US" sz="2400" dirty="0" err="1">
                <a:solidFill>
                  <a:srgbClr val="C00000"/>
                </a:solidFill>
              </a:rPr>
              <a:t>QoE</a:t>
            </a:r>
            <a:r>
              <a:rPr lang="en-US" sz="2400" dirty="0">
                <a:solidFill>
                  <a:srgbClr val="C00000"/>
                </a:solidFill>
              </a:rPr>
              <a:t> (t, t + T)</a:t>
            </a:r>
          </a:p>
          <a:p>
            <a:r>
              <a:rPr lang="en-US" sz="2400" dirty="0"/>
              <a:t>subject to    </a:t>
            </a:r>
            <a:r>
              <a:rPr lang="en-US" sz="2400" dirty="0">
                <a:solidFill>
                  <a:srgbClr val="3366FF"/>
                </a:solidFill>
              </a:rPr>
              <a:t>system dynamics</a:t>
            </a:r>
          </a:p>
        </p:txBody>
      </p:sp>
      <p:sp>
        <p:nvSpPr>
          <p:cNvPr id="53" name="TextBox 52"/>
          <p:cNvSpPr txBox="1"/>
          <p:nvPr/>
        </p:nvSpPr>
        <p:spPr>
          <a:xfrm>
            <a:off x="5211352" y="1279328"/>
            <a:ext cx="276038" cy="420564"/>
          </a:xfrm>
          <a:prstGeom prst="rect">
            <a:avLst/>
          </a:prstGeom>
          <a:noFill/>
        </p:spPr>
        <p:txBody>
          <a:bodyPr wrap="none" rtlCol="0">
            <a:spAutoFit/>
          </a:bodyPr>
          <a:lstStyle/>
          <a:p>
            <a:r>
              <a:rPr lang="en-US" sz="2133" dirty="0"/>
              <a:t>t</a:t>
            </a:r>
          </a:p>
        </p:txBody>
      </p:sp>
      <p:cxnSp>
        <p:nvCxnSpPr>
          <p:cNvPr id="54" name="Straight Connector 53"/>
          <p:cNvCxnSpPr/>
          <p:nvPr/>
        </p:nvCxnSpPr>
        <p:spPr>
          <a:xfrm>
            <a:off x="5402138" y="2871433"/>
            <a:ext cx="199555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295424" y="4612434"/>
            <a:ext cx="3896577" cy="830997"/>
          </a:xfrm>
          <a:prstGeom prst="rect">
            <a:avLst/>
          </a:prstGeom>
          <a:noFill/>
        </p:spPr>
        <p:txBody>
          <a:bodyPr wrap="square" rtlCol="0">
            <a:spAutoFit/>
          </a:bodyPr>
          <a:lstStyle/>
          <a:p>
            <a:r>
              <a:rPr lang="en-US" sz="2400" b="1" dirty="0"/>
              <a:t>Problem: </a:t>
            </a:r>
            <a:r>
              <a:rPr lang="en-US" sz="2400" dirty="0"/>
              <a:t>Needs accurate throughput model</a:t>
            </a:r>
          </a:p>
        </p:txBody>
      </p:sp>
      <p:sp>
        <p:nvSpPr>
          <p:cNvPr id="56" name="TextBox 55"/>
          <p:cNvSpPr txBox="1"/>
          <p:nvPr/>
        </p:nvSpPr>
        <p:spPr>
          <a:xfrm>
            <a:off x="7397696" y="2902373"/>
            <a:ext cx="3261584" cy="748795"/>
          </a:xfrm>
          <a:prstGeom prst="rect">
            <a:avLst/>
          </a:prstGeom>
          <a:noFill/>
        </p:spPr>
        <p:txBody>
          <a:bodyPr wrap="square" rtlCol="0">
            <a:spAutoFit/>
          </a:bodyPr>
          <a:lstStyle/>
          <a:p>
            <a:pPr algn="ctr"/>
            <a:r>
              <a:rPr lang="en-US" sz="2133" b="1" dirty="0">
                <a:solidFill>
                  <a:srgbClr val="ED411D"/>
                </a:solidFill>
              </a:rPr>
              <a:t>Conservative Throughput </a:t>
            </a:r>
          </a:p>
          <a:p>
            <a:pPr algn="ctr"/>
            <a:r>
              <a:rPr lang="en-US" sz="2133" b="1" dirty="0">
                <a:solidFill>
                  <a:srgbClr val="ED411D"/>
                </a:solidFill>
              </a:rPr>
              <a:t>Prediction</a:t>
            </a:r>
          </a:p>
        </p:txBody>
      </p:sp>
      <p:sp>
        <p:nvSpPr>
          <p:cNvPr id="3" name="Slide Number Placeholder 2"/>
          <p:cNvSpPr>
            <a:spLocks noGrp="1"/>
          </p:cNvSpPr>
          <p:nvPr>
            <p:ph type="sldNum" sz="quarter" idx="12"/>
          </p:nvPr>
        </p:nvSpPr>
        <p:spPr/>
        <p:txBody>
          <a:bodyPr/>
          <a:lstStyle/>
          <a:p>
            <a:fld id="{81D68F6D-792F-C840-8BAC-1A964D3CE3FA}" type="slidenum">
              <a:rPr lang="en-US" smtClean="0"/>
              <a:t>9</a:t>
            </a:fld>
            <a:endParaRPr lang="en-US"/>
          </a:p>
        </p:txBody>
      </p:sp>
      <p:sp>
        <p:nvSpPr>
          <p:cNvPr id="28" name="TextBox 27"/>
          <p:cNvSpPr txBox="1"/>
          <p:nvPr/>
        </p:nvSpPr>
        <p:spPr>
          <a:xfrm rot="16200000">
            <a:off x="-11901" y="2270311"/>
            <a:ext cx="2028887" cy="1200329"/>
          </a:xfrm>
          <a:prstGeom prst="rect">
            <a:avLst/>
          </a:prstGeom>
          <a:noFill/>
        </p:spPr>
        <p:txBody>
          <a:bodyPr wrap="square" rtlCol="0">
            <a:spAutoFit/>
          </a:bodyPr>
          <a:lstStyle/>
          <a:p>
            <a:pPr algn="ctr"/>
            <a:r>
              <a:rPr lang="en-US" sz="2400" b="1" dirty="0">
                <a:solidFill>
                  <a:srgbClr val="ED411D"/>
                </a:solidFill>
              </a:rPr>
              <a:t>Throughput </a:t>
            </a:r>
          </a:p>
          <a:p>
            <a:pPr algn="ctr"/>
            <a:r>
              <a:rPr lang="en-US" sz="2400" b="1" dirty="0">
                <a:solidFill>
                  <a:srgbClr val="A5A5A5"/>
                </a:solidFill>
              </a:rPr>
              <a:t>Bitrate</a:t>
            </a:r>
          </a:p>
          <a:p>
            <a:pPr algn="ctr"/>
            <a:r>
              <a:rPr lang="en-US" sz="2400" dirty="0"/>
              <a:t> (Mbps)</a:t>
            </a:r>
          </a:p>
        </p:txBody>
      </p:sp>
      <p:sp>
        <p:nvSpPr>
          <p:cNvPr id="29" name="Rectangle 28"/>
          <p:cNvSpPr/>
          <p:nvPr/>
        </p:nvSpPr>
        <p:spPr>
          <a:xfrm>
            <a:off x="1157162" y="4168152"/>
            <a:ext cx="460935" cy="179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TextBox 32"/>
          <p:cNvSpPr txBox="1"/>
          <p:nvPr/>
        </p:nvSpPr>
        <p:spPr>
          <a:xfrm rot="16200000">
            <a:off x="118007" y="4483864"/>
            <a:ext cx="2028887" cy="830997"/>
          </a:xfrm>
          <a:prstGeom prst="rect">
            <a:avLst/>
          </a:prstGeom>
          <a:noFill/>
        </p:spPr>
        <p:txBody>
          <a:bodyPr wrap="square" rtlCol="0">
            <a:spAutoFit/>
          </a:bodyPr>
          <a:lstStyle/>
          <a:p>
            <a:pPr algn="ctr"/>
            <a:r>
              <a:rPr lang="en-US" sz="2400" b="1" dirty="0">
                <a:solidFill>
                  <a:srgbClr val="00ACEA"/>
                </a:solidFill>
              </a:rPr>
              <a:t>Buffer size</a:t>
            </a:r>
          </a:p>
          <a:p>
            <a:pPr algn="ctr"/>
            <a:r>
              <a:rPr lang="en-US" sz="2400" dirty="0"/>
              <a:t> (sec)</a:t>
            </a:r>
          </a:p>
        </p:txBody>
      </p:sp>
      <p:sp>
        <p:nvSpPr>
          <p:cNvPr id="2" name="Rectangle 1"/>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C41E1F"/>
                </a:solidFill>
              </a:rPr>
              <a:t>Solution: learn from video streaming sessions </a:t>
            </a:r>
          </a:p>
          <a:p>
            <a:pPr algn="ctr"/>
            <a:r>
              <a:rPr lang="en-US" sz="4800" dirty="0">
                <a:solidFill>
                  <a:srgbClr val="C41E1F"/>
                </a:solidFill>
              </a:rPr>
              <a:t>in actual network conditions</a:t>
            </a:r>
          </a:p>
        </p:txBody>
      </p:sp>
    </p:spTree>
    <p:custDataLst>
      <p:tags r:id="rId1"/>
    </p:custDataLst>
    <p:extLst>
      <p:ext uri="{BB962C8B-B14F-4D97-AF65-F5344CB8AC3E}">
        <p14:creationId xmlns:p14="http://schemas.microsoft.com/office/powerpoint/2010/main" val="678765695"/>
      </p:ext>
    </p:extLst>
  </p:cSld>
  <p:clrMapOvr>
    <a:masterClrMapping/>
  </p:clrMapOvr>
  <mc:AlternateContent xmlns:mc="http://schemas.openxmlformats.org/markup-compatibility/2006" xmlns:p14="http://schemas.microsoft.com/office/powerpoint/2010/main">
    <mc:Choice Requires="p14">
      <p:transition spd="slow" p14:dur="2000" advTm="61695"/>
    </mc:Choice>
    <mc:Fallback xmlns="">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10.xml><?xml version="1.0" encoding="utf-8"?>
<p:tagLst xmlns:a="http://schemas.openxmlformats.org/drawingml/2006/main" xmlns:r="http://schemas.openxmlformats.org/officeDocument/2006/relationships" xmlns:p="http://schemas.openxmlformats.org/presentationml/2006/main">
  <p:tag name="TIMING" val="|7.9|20.6|17.1"/>
</p:tagLst>
</file>

<file path=ppt/tags/tag11.xml><?xml version="1.0" encoding="utf-8"?>
<p:tagLst xmlns:a="http://schemas.openxmlformats.org/drawingml/2006/main" xmlns:r="http://schemas.openxmlformats.org/officeDocument/2006/relationships" xmlns:p="http://schemas.openxmlformats.org/presentationml/2006/main">
  <p:tag name="TIMING" val="|4.4|7|10.3|10.2"/>
</p:tagLst>
</file>

<file path=ppt/tags/tag12.xml><?xml version="1.0" encoding="utf-8"?>
<p:tagLst xmlns:a="http://schemas.openxmlformats.org/drawingml/2006/main" xmlns:r="http://schemas.openxmlformats.org/officeDocument/2006/relationships" xmlns:p="http://schemas.openxmlformats.org/presentationml/2006/main">
  <p:tag name="TIMING" val="|5|5.2|5.1|15.2|3.8"/>
</p:tagLst>
</file>

<file path=ppt/tags/tag13.xml><?xml version="1.0" encoding="utf-8"?>
<p:tagLst xmlns:a="http://schemas.openxmlformats.org/drawingml/2006/main" xmlns:r="http://schemas.openxmlformats.org/officeDocument/2006/relationships" xmlns:p="http://schemas.openxmlformats.org/presentationml/2006/main">
  <p:tag name="TIMING" val="|4.7|15.8|4|5.5|7.9|7.5|13.6"/>
</p:tagLst>
</file>

<file path=ppt/tags/tag14.xml><?xml version="1.0" encoding="utf-8"?>
<p:tagLst xmlns:a="http://schemas.openxmlformats.org/drawingml/2006/main" xmlns:r="http://schemas.openxmlformats.org/officeDocument/2006/relationships" xmlns:p="http://schemas.openxmlformats.org/presentationml/2006/main">
  <p:tag name="TIMING" val="|4.6|3|19.4"/>
</p:tagLst>
</file>

<file path=ppt/tags/tag2.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3.xml><?xml version="1.0" encoding="utf-8"?>
<p:tagLst xmlns:a="http://schemas.openxmlformats.org/drawingml/2006/main" xmlns:r="http://schemas.openxmlformats.org/officeDocument/2006/relationships" xmlns:p="http://schemas.openxmlformats.org/presentationml/2006/main">
  <p:tag name="TIMING" val="|8.2|6.5|1.8|2.2|13.8|16.9"/>
</p:tagLst>
</file>

<file path=ppt/tags/tag4.xml><?xml version="1.0" encoding="utf-8"?>
<p:tagLst xmlns:a="http://schemas.openxmlformats.org/drawingml/2006/main" xmlns:r="http://schemas.openxmlformats.org/officeDocument/2006/relationships" xmlns:p="http://schemas.openxmlformats.org/presentationml/2006/main">
  <p:tag name="TIMING" val="|20|7.9|7"/>
</p:tagLst>
</file>

<file path=ppt/tags/tag5.xml><?xml version="1.0" encoding="utf-8"?>
<p:tagLst xmlns:a="http://schemas.openxmlformats.org/drawingml/2006/main" xmlns:r="http://schemas.openxmlformats.org/officeDocument/2006/relationships" xmlns:p="http://schemas.openxmlformats.org/presentationml/2006/main">
  <p:tag name="TIMING" val="|33.5"/>
</p:tagLst>
</file>

<file path=ppt/tags/tag6.xml><?xml version="1.0" encoding="utf-8"?>
<p:tagLst xmlns:a="http://schemas.openxmlformats.org/drawingml/2006/main" xmlns:r="http://schemas.openxmlformats.org/officeDocument/2006/relationships" xmlns:p="http://schemas.openxmlformats.org/presentationml/2006/main">
  <p:tag name="TIMING" val="|8.9|4.3|12.3|13.1|5.4|5.8"/>
</p:tagLst>
</file>

<file path=ppt/tags/tag7.xml><?xml version="1.0" encoding="utf-8"?>
<p:tagLst xmlns:a="http://schemas.openxmlformats.org/drawingml/2006/main" xmlns:r="http://schemas.openxmlformats.org/officeDocument/2006/relationships" xmlns:p="http://schemas.openxmlformats.org/presentationml/2006/main">
  <p:tag name="TIMING" val="|19.3|8.3|1.3|2.8|5.6"/>
</p:tagLst>
</file>

<file path=ppt/tags/tag8.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ags/tag9.xml><?xml version="1.0" encoding="utf-8"?>
<p:tagLst xmlns:a="http://schemas.openxmlformats.org/drawingml/2006/main" xmlns:r="http://schemas.openxmlformats.org/officeDocument/2006/relationships" xmlns:p="http://schemas.openxmlformats.org/presentationml/2006/main">
  <p:tag name="TIMING" val="|16.1|8.9|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3650</Words>
  <Application>Microsoft Macintosh PowerPoint</Application>
  <PresentationFormat>Widescreen</PresentationFormat>
  <Paragraphs>394</Paragraphs>
  <Slides>19</Slides>
  <Notes>16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ESTR4120 Computer Networks   Lecture 4: ABR</vt:lpstr>
      <vt:lpstr>Pensive: ML-based Adaptive Bitrate Streaming</vt:lpstr>
      <vt:lpstr>Neural Adaptive Video Streaming with Pensieve</vt:lpstr>
      <vt:lpstr>PowerPoint Presentation</vt:lpstr>
      <vt:lpstr>Dynamic Streaming over HTTP (DASH)</vt:lpstr>
      <vt:lpstr>Why is ABR Challenging?</vt:lpstr>
      <vt:lpstr>Our Contribution: Pensieve</vt:lpstr>
      <vt:lpstr>Previous Fixed ABR Algorithms</vt:lpstr>
      <vt:lpstr>Example: Model Predictive Control</vt:lpstr>
      <vt:lpstr>Reinforcement Learning</vt:lpstr>
      <vt:lpstr>PowerPoint Presentation</vt:lpstr>
      <vt:lpstr>PowerPoint Presentation</vt:lpstr>
      <vt:lpstr>What Pensieve is good at</vt:lpstr>
      <vt:lpstr>PowerPoint Presentation</vt:lpstr>
      <vt:lpstr>PowerPoint Presentation</vt:lpstr>
      <vt:lpstr>PowerPoint Presentation</vt:lpstr>
      <vt:lpstr>PowerPoint Presentation</vt:lpstr>
      <vt:lpstr>PowerPoint Presentation</vt:lpstr>
      <vt:lpstr>puffer: Real-world ABR 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ESTR4120 Computer Networks   Lecture 4: ABR</dc:title>
  <dc:creator>Hong Xu (CSD)</dc:creator>
  <cp:lastModifiedBy>Hong Xu (CSD)</cp:lastModifiedBy>
  <cp:revision>10</cp:revision>
  <dcterms:created xsi:type="dcterms:W3CDTF">2023-02-04T10:02:35Z</dcterms:created>
  <dcterms:modified xsi:type="dcterms:W3CDTF">2023-02-04T11:20:02Z</dcterms:modified>
</cp:coreProperties>
</file>